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3" r:id="rId4"/>
  </p:sldMasterIdLst>
  <p:notesMasterIdLst>
    <p:notesMasterId r:id="rId70"/>
  </p:notesMasterIdLst>
  <p:sldIdLst>
    <p:sldId id="1251" r:id="rId5"/>
    <p:sldId id="1386" r:id="rId6"/>
    <p:sldId id="1387" r:id="rId7"/>
    <p:sldId id="1324" r:id="rId8"/>
    <p:sldId id="1388" r:id="rId9"/>
    <p:sldId id="1326" r:id="rId10"/>
    <p:sldId id="1389" r:id="rId11"/>
    <p:sldId id="1327" r:id="rId12"/>
    <p:sldId id="1331" r:id="rId13"/>
    <p:sldId id="1390" r:id="rId14"/>
    <p:sldId id="291" r:id="rId15"/>
    <p:sldId id="1336" r:id="rId16"/>
    <p:sldId id="1394" r:id="rId17"/>
    <p:sldId id="1395" r:id="rId18"/>
    <p:sldId id="1396" r:id="rId19"/>
    <p:sldId id="1337" r:id="rId20"/>
    <p:sldId id="1383" r:id="rId21"/>
    <p:sldId id="1392" r:id="rId22"/>
    <p:sldId id="1397" r:id="rId23"/>
    <p:sldId id="1380" r:id="rId24"/>
    <p:sldId id="1398" r:id="rId25"/>
    <p:sldId id="1399" r:id="rId26"/>
    <p:sldId id="1405" r:id="rId27"/>
    <p:sldId id="1400" r:id="rId28"/>
    <p:sldId id="1402" r:id="rId29"/>
    <p:sldId id="1360" r:id="rId30"/>
    <p:sldId id="1361" r:id="rId31"/>
    <p:sldId id="257" r:id="rId32"/>
    <p:sldId id="1298" r:id="rId33"/>
    <p:sldId id="1393" r:id="rId34"/>
    <p:sldId id="1384" r:id="rId35"/>
    <p:sldId id="1338" r:id="rId36"/>
    <p:sldId id="1364" r:id="rId37"/>
    <p:sldId id="1325" r:id="rId38"/>
    <p:sldId id="1366" r:id="rId39"/>
    <p:sldId id="1365" r:id="rId40"/>
    <p:sldId id="1343" r:id="rId41"/>
    <p:sldId id="1378" r:id="rId42"/>
    <p:sldId id="1379" r:id="rId43"/>
    <p:sldId id="1368" r:id="rId44"/>
    <p:sldId id="1369" r:id="rId45"/>
    <p:sldId id="1367" r:id="rId46"/>
    <p:sldId id="1371" r:id="rId47"/>
    <p:sldId id="1374" r:id="rId48"/>
    <p:sldId id="1372" r:id="rId49"/>
    <p:sldId id="1377" r:id="rId50"/>
    <p:sldId id="1382" r:id="rId51"/>
    <p:sldId id="1308" r:id="rId52"/>
    <p:sldId id="1348" r:id="rId53"/>
    <p:sldId id="1349" r:id="rId54"/>
    <p:sldId id="1356" r:id="rId55"/>
    <p:sldId id="1355" r:id="rId56"/>
    <p:sldId id="1350" r:id="rId57"/>
    <p:sldId id="1375" r:id="rId58"/>
    <p:sldId id="1403" r:id="rId59"/>
    <p:sldId id="344" r:id="rId60"/>
    <p:sldId id="282" r:id="rId61"/>
    <p:sldId id="576" r:id="rId62"/>
    <p:sldId id="279" r:id="rId63"/>
    <p:sldId id="280" r:id="rId64"/>
    <p:sldId id="281" r:id="rId65"/>
    <p:sldId id="337" r:id="rId66"/>
    <p:sldId id="313" r:id="rId67"/>
    <p:sldId id="320" r:id="rId68"/>
    <p:sldId id="461" r:id="rId6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852" userDrawn="1">
          <p15:clr>
            <a:srgbClr val="A4A3A4"/>
          </p15:clr>
        </p15:guide>
        <p15:guide id="6" pos="5568" userDrawn="1">
          <p15:clr>
            <a:srgbClr val="A4A3A4"/>
          </p15:clr>
        </p15:guide>
        <p15:guide id="8" pos="144" userDrawn="1">
          <p15:clr>
            <a:srgbClr val="A4A3A4"/>
          </p15:clr>
        </p15:guide>
        <p15:guide id="11" orient="horz" pos="468" userDrawn="1">
          <p15:clr>
            <a:srgbClr val="A4A3A4"/>
          </p15:clr>
        </p15:guide>
        <p15:guide id="12" orient="horz" pos="2916" userDrawn="1">
          <p15:clr>
            <a:srgbClr val="A4A3A4"/>
          </p15:clr>
        </p15:guide>
        <p15:guide id="13" orient="horz" pos="2628" userDrawn="1">
          <p15:clr>
            <a:srgbClr val="A4A3A4"/>
          </p15:clr>
        </p15:guide>
        <p15:guide id="14" orient="horz" pos="10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  <p:cmAuthor id="1" name="Hotz, Cara Carpenter" initials="HCC" lastIdx="1" clrIdx="1">
    <p:extLst>
      <p:ext uri="{19B8F6BF-5375-455C-9EA6-DF929625EA0E}">
        <p15:presenceInfo xmlns:p15="http://schemas.microsoft.com/office/powerpoint/2012/main" userId="S::chotz@anl.gov::33414e8c-15b9-45dc-a1d3-d646a0d47c41" providerId="AD"/>
      </p:ext>
    </p:extLst>
  </p:cmAuthor>
  <p:cmAuthor id="2" name="Chen, Jiahui" initials="CJ" lastIdx="2" clrIdx="2">
    <p:extLst>
      <p:ext uri="{19B8F6BF-5375-455C-9EA6-DF929625EA0E}">
        <p15:presenceInfo xmlns:p15="http://schemas.microsoft.com/office/powerpoint/2012/main" userId="S::b297199@anl.gov::61a34d62-7d9f-4045-852b-178340a79fa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B800"/>
    <a:srgbClr val="000000"/>
    <a:srgbClr val="1A6FDF"/>
    <a:srgbClr val="C1E9EE"/>
    <a:srgbClr val="FF40FF"/>
    <a:srgbClr val="0B1D8A"/>
    <a:srgbClr val="0B1F8F"/>
    <a:srgbClr val="F1AD02"/>
    <a:srgbClr val="222327"/>
    <a:srgbClr val="0151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7710" autoAdjust="0"/>
  </p:normalViewPr>
  <p:slideViewPr>
    <p:cSldViewPr snapToGrid="0" showGuides="1">
      <p:cViewPr varScale="1">
        <p:scale>
          <a:sx n="120" d="100"/>
          <a:sy n="120" d="100"/>
        </p:scale>
        <p:origin x="720" y="91"/>
      </p:cViewPr>
      <p:guideLst>
        <p:guide orient="horz" pos="852"/>
        <p:guide pos="5568"/>
        <p:guide pos="144"/>
        <p:guide orient="horz" pos="468"/>
        <p:guide orient="horz" pos="2916"/>
        <p:guide orient="horz" pos="2628"/>
        <p:guide orient="horz" pos="10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6" d="100"/>
        <a:sy n="166" d="100"/>
      </p:scale>
      <p:origin x="0" y="-6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8080A489-9093-C54A-B1C3-374F661A0010}" type="datetimeFigureOut">
              <a:rPr lang="en-US" smtClean="0"/>
              <a:pPr/>
              <a:t>5/5/2022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3EAA7A1A-8011-3A42-91B8-EE1BD44E44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6450" indent="-3095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9838" indent="-2460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6725" indent="-2460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33613" indent="-2460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90813" indent="-2460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8013" indent="-2460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05213" indent="-2460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62413" indent="-2460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F3D3A44-C2DB-493F-AE1C-F92D55ED68BF}" type="slidenum">
              <a:rPr lang="en-US" altLang="en-US" sz="1500" smtClean="0"/>
              <a:pPr>
                <a:spcBef>
                  <a:spcPct val="0"/>
                </a:spcBef>
              </a:pPr>
              <a:t>57</a:t>
            </a:fld>
            <a:endParaRPr lang="en-US" altLang="en-US" sz="150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20700" y="742950"/>
            <a:ext cx="6621463" cy="3725863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5525" y="4716463"/>
            <a:ext cx="5610225" cy="4468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955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6450" indent="-3095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9838" indent="-2460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6725" indent="-2460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33613" indent="-2460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90813" indent="-2460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8013" indent="-2460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05213" indent="-2460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62413" indent="-2460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F3D3A44-C2DB-493F-AE1C-F92D55ED68BF}" type="slidenum">
              <a:rPr lang="en-US" altLang="en-US" sz="1500" smtClean="0"/>
              <a:pPr>
                <a:spcBef>
                  <a:spcPct val="0"/>
                </a:spcBef>
              </a:pPr>
              <a:t>58</a:t>
            </a:fld>
            <a:endParaRPr lang="en-US" altLang="en-US" sz="150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20700" y="742950"/>
            <a:ext cx="6621463" cy="3725863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5525" y="4716463"/>
            <a:ext cx="5610225" cy="4468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241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6450" indent="-3095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9838" indent="-2460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6725" indent="-2460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33613" indent="-2460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90813" indent="-2460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8013" indent="-2460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05213" indent="-2460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62413" indent="-2460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99C0325-7727-4F31-8531-43F26FD6F7F6}" type="slidenum">
              <a:rPr lang="en-US" altLang="en-US" sz="1500" smtClean="0"/>
              <a:pPr>
                <a:spcBef>
                  <a:spcPct val="0"/>
                </a:spcBef>
              </a:pPr>
              <a:t>59</a:t>
            </a:fld>
            <a:endParaRPr lang="en-US" altLang="en-US" sz="150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20700" y="742950"/>
            <a:ext cx="6621463" cy="37258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5525" y="4716463"/>
            <a:ext cx="5610225" cy="4468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520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6450" indent="-3095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9838" indent="-2460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6725" indent="-2460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33613" indent="-2460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90813" indent="-2460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8013" indent="-2460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05213" indent="-2460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62413" indent="-2460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51689CE-AE4A-43FB-9481-22C8516FE6CF}" type="slidenum">
              <a:rPr lang="en-US" altLang="en-US" sz="1500" smtClean="0"/>
              <a:pPr>
                <a:spcBef>
                  <a:spcPct val="0"/>
                </a:spcBef>
              </a:pPr>
              <a:t>60</a:t>
            </a:fld>
            <a:endParaRPr lang="en-US" altLang="en-US" sz="1500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20700" y="742950"/>
            <a:ext cx="6621463" cy="3725863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5525" y="4716463"/>
            <a:ext cx="5610225" cy="4468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8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6450" indent="-3095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9838" indent="-2460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6725" indent="-2460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33613" indent="-2460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90813" indent="-2460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8013" indent="-2460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05213" indent="-2460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62413" indent="-2460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F16588-2EBB-4CD1-A2FE-B7F8ADFF4747}" type="slidenum">
              <a:rPr lang="en-US" altLang="en-US" sz="1500" smtClean="0"/>
              <a:pPr>
                <a:spcBef>
                  <a:spcPct val="0"/>
                </a:spcBef>
              </a:pPr>
              <a:t>61</a:t>
            </a:fld>
            <a:endParaRPr lang="en-US" altLang="en-US" sz="15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20700" y="742950"/>
            <a:ext cx="6621463" cy="3725863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5525" y="4716463"/>
            <a:ext cx="5610225" cy="4468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867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Section Break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7902345-CDF3-E24C-86E4-4C9E2CC4D6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40"/>
          <a:stretch/>
        </p:blipFill>
        <p:spPr>
          <a:xfrm>
            <a:off x="0" y="-10684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9143999" cy="4488688"/>
          </a:xfrm>
          <a:noFill/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F5BFF999-B145-1C46-8778-9949300170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5918" y="4535386"/>
            <a:ext cx="2242075" cy="5821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A24FD3-8F0E-DF4F-8C2E-F6970F4CAF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3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A0AD6-33FE-814B-87A9-4E608B8F74A5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40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4308E4-C478-8B4F-9CF3-FE905CC5EAE2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0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AC047F-7504-6040-9A50-9037B6706A19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69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28104-5CD7-CF40-A1CE-EA92AC64A19C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5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72CC85-1438-5F42-9179-3C81994D43C3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4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48071-63C1-4747-86E2-6482665F5BC9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4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49CC6B-2983-0D4D-82B9-F1A10E59F7C8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54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6864AA-5B21-8540-84EC-C73D123264E9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25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949AAE-F040-DC4F-B49E-873371F2F039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17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43573" y="4457863"/>
            <a:ext cx="3711039" cy="240746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273825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Section Break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7902345-CDF3-E24C-86E4-4C9E2CC4D6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9"/>
          <a:stretch/>
        </p:blipFill>
        <p:spPr>
          <a:xfrm>
            <a:off x="0" y="-10684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-10684"/>
            <a:ext cx="9143999" cy="4499371"/>
          </a:xfrm>
          <a:noFill/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F5BFF999-B145-1C46-8778-9949300170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5918" y="4535386"/>
            <a:ext cx="2242075" cy="5821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A24FD3-8F0E-DF4F-8C2E-F6970F4CAF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27449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55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033A2C4E-B105-AD4E-8FDE-BD99A58863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1228" y="369832"/>
            <a:ext cx="2592519" cy="673172"/>
          </a:xfrm>
          <a:prstGeom prst="rect">
            <a:avLst/>
          </a:prstGeom>
        </p:spPr>
      </p:pic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tx2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STÅRT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6F20EC-1191-F34E-9A74-6242A6193671}"/>
              </a:ext>
            </a:extLst>
          </p:cNvPr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STÅRT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48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362DF68-E9A6-3A4D-8807-FED708872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Day, 2021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tx2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E42203-03B0-9B44-A4A6-421ACB9CC571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3ED98465-142B-874D-9BEF-93A1086E76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5918" y="4535386"/>
            <a:ext cx="2242075" cy="5821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1761542-C518-9E4E-BE7F-FE23A2605B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7E2FAC2F-5DA3-DF47-A636-2A95DC1252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8316" y="58557"/>
            <a:ext cx="2201070" cy="571529"/>
          </a:xfrm>
          <a:prstGeom prst="rect">
            <a:avLst/>
          </a:prstGeom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  <p:sp>
        <p:nvSpPr>
          <p:cNvPr id="17" name="Text Placeholder 45"/>
          <p:cNvSpPr>
            <a:spLocks noGrp="1"/>
          </p:cNvSpPr>
          <p:nvPr>
            <p:ph type="body" sz="quarter" idx="27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5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F98DCACE-65A7-5044-AE4A-0380388C9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2888" y="139139"/>
            <a:ext cx="2201070" cy="571529"/>
          </a:xfrm>
          <a:prstGeom prst="rect">
            <a:avLst/>
          </a:prstGeom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0B74B2-E6E3-1F42-960D-D93F5F6DFFD7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5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IMÅGE TO BÅCK”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B37AC7-5779-EA49-A0D7-9D1B49DA1F37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03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E64664-6AC5-4D43-A5BA-3C65A0CD272B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20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BD6018-DDBA-E84D-A7DB-865142558636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1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7FFC8-1032-3A40-A0C9-227A67AABE6E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5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Section Break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7902345-CDF3-E24C-86E4-4C9E2CC4D6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9"/>
          <a:stretch/>
        </p:blipFill>
        <p:spPr>
          <a:xfrm>
            <a:off x="0" y="-10684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-10684"/>
            <a:ext cx="9143999" cy="4499371"/>
          </a:xfrm>
          <a:noFill/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F5BFF999-B145-1C46-8778-9949300170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5918" y="4535386"/>
            <a:ext cx="2242075" cy="5821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A24FD3-8F0E-DF4F-8C2E-F6970F4CAF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3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615DA8-4650-8A4E-B3B2-622DC8056A60}"/>
              </a:ext>
            </a:extLst>
          </p:cNvPr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38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184E02-FB66-514F-AED2-31434781E75B}"/>
              </a:ext>
            </a:extLst>
          </p:cNvPr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65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95475-48D6-4F56-BE10-B87AC207D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61CFA-C106-4D34-AC9D-7FB3F5E72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82AEE-010E-492A-A6D7-FF603E9F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B065F-513F-4591-8AF7-0244075BA8C4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34D89-052D-4C59-B5B4-9E499D13B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8647E-6669-42FE-B38B-7F3377AA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61BC6-39A7-4BC6-B85C-8857365CE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257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4929190"/>
            <a:ext cx="1371600" cy="1571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57228" y="4730354"/>
            <a:ext cx="5942013" cy="1714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4C9368-D978-164F-B1F0-75C7EF48BA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5246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DD92A4-1A7E-4F51-8848-528778D1E0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FE81F5-78E8-44B6-AC61-14A457F0A0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9235AA-26B9-48E5-B89B-A422412EAD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D266F-F19E-4520-8456-D3574E4C5B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56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F4CFF5-2A2E-8945-9027-39964E4B3E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9143999" cy="4478002"/>
          </a:xfrm>
          <a:noFill/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0D23278-3667-1F4A-8304-61669185B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5918" y="4535386"/>
            <a:ext cx="2242075" cy="58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0244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395284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61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3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5857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3" name="Group 22" hidden="1">
            <a:extLst>
              <a:ext uri="{FF2B5EF4-FFF2-40B4-BE49-F238E27FC236}">
                <a16:creationId xmlns:a16="http://schemas.microsoft.com/office/drawing/2014/main" id="{9CDC428E-DBB5-1649-8291-2FA82A5C9E82}"/>
              </a:ext>
            </a:extLst>
          </p:cNvPr>
          <p:cNvGrpSpPr/>
          <p:nvPr/>
        </p:nvGrpSpPr>
        <p:grpSpPr>
          <a:xfrm>
            <a:off x="419099" y="1390650"/>
            <a:ext cx="8269876" cy="3314700"/>
            <a:chOff x="419099" y="1390650"/>
            <a:chExt cx="8269876" cy="33147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1F8818-1FE6-2341-BE7A-993CECC5541D}"/>
                </a:ext>
              </a:extLst>
            </p:cNvPr>
            <p:cNvSpPr/>
            <p:nvPr userDrawn="1"/>
          </p:nvSpPr>
          <p:spPr>
            <a:xfrm>
              <a:off x="419100" y="1390650"/>
              <a:ext cx="4045324" cy="222907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/>
                <a:t>SPONSOR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B991B3-C8CA-5842-83B0-825B25C421FB}"/>
                </a:ext>
              </a:extLst>
            </p:cNvPr>
            <p:cNvSpPr/>
            <p:nvPr userDrawn="1"/>
          </p:nvSpPr>
          <p:spPr>
            <a:xfrm>
              <a:off x="4643651" y="1390650"/>
              <a:ext cx="4045324" cy="222907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/>
                <a:t>FUNDING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CDC5DB-87A9-9449-8FD5-702421FEB657}"/>
                </a:ext>
              </a:extLst>
            </p:cNvPr>
            <p:cNvSpPr/>
            <p:nvPr userDrawn="1"/>
          </p:nvSpPr>
          <p:spPr>
            <a:xfrm>
              <a:off x="419099" y="1765436"/>
              <a:ext cx="3493227" cy="2179547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1200" b="1" dirty="0"/>
                <a:t>DESCRIPTION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Current projects exploring:</a:t>
              </a:r>
            </a:p>
            <a:p>
              <a:pPr marL="120650" indent="-1206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Identification and fingerprinting of electronic control units using ML/</a:t>
              </a:r>
              <a:r>
                <a:rPr lang="en-US" sz="1200">
                  <a:solidFill>
                    <a:schemeClr val="tx1"/>
                  </a:solidFill>
                </a:rPr>
                <a:t>DL/ÅI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marL="120650" indent="-1206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Creation of a vehicle simulation testbed </a:t>
              </a:r>
            </a:p>
            <a:p>
              <a:pPr marL="120650" indent="-1206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Creation of a automotive mobility testbed to safely test resilience measures such as sensor fusion</a:t>
              </a:r>
            </a:p>
            <a:p>
              <a:pPr marL="120650" indent="-1206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Threat modeling, </a:t>
              </a:r>
              <a:r>
                <a:rPr lang="en-US" sz="1200" dirty="0" err="1">
                  <a:solidFill>
                    <a:schemeClr val="tx1"/>
                  </a:solidFill>
                </a:rPr>
                <a:t>pentesting</a:t>
              </a:r>
              <a:r>
                <a:rPr lang="en-US" sz="1200" dirty="0">
                  <a:solidFill>
                    <a:schemeClr val="tx1"/>
                  </a:solidFill>
                </a:rPr>
                <a:t>, and risk analysis of vehicle to grid infrastructure (EVSE/</a:t>
              </a:r>
              <a:r>
                <a:rPr lang="en-US" sz="1200" dirty="0" err="1">
                  <a:solidFill>
                    <a:schemeClr val="tx1"/>
                  </a:solidFill>
                </a:rPr>
                <a:t>xFC</a:t>
              </a:r>
              <a:r>
                <a:rPr lang="en-US" sz="1200" dirty="0">
                  <a:solidFill>
                    <a:schemeClr val="tx1"/>
                  </a:solidFill>
                </a:rPr>
                <a:t>)</a:t>
              </a:r>
            </a:p>
            <a:p>
              <a:endParaRPr lang="en-US" sz="1200" b="1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433469-4EFE-E542-978B-1448E472CC26}"/>
                </a:ext>
              </a:extLst>
            </p:cNvPr>
            <p:cNvSpPr/>
            <p:nvPr userDrawn="1"/>
          </p:nvSpPr>
          <p:spPr>
            <a:xfrm>
              <a:off x="4054358" y="1765436"/>
              <a:ext cx="2185332" cy="2179547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1200" b="1" dirty="0"/>
                <a:t>RESULTS</a:t>
              </a:r>
            </a:p>
            <a:p>
              <a:pPr marL="114300" indent="-11430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Deliverables include simulation testbed software, physical testbed, industry papers, DOE white papers</a:t>
              </a:r>
            </a:p>
            <a:p>
              <a:pPr marL="114300" indent="-11430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Results will impact current charging infrastructure deployment and shape secure architectures and policy</a:t>
              </a:r>
            </a:p>
            <a:p>
              <a:endParaRPr lang="en-US" sz="1200" b="1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654D32-AD25-E741-99D1-1FFB7CFA218F}"/>
                </a:ext>
              </a:extLst>
            </p:cNvPr>
            <p:cNvSpPr/>
            <p:nvPr userDrawn="1"/>
          </p:nvSpPr>
          <p:spPr>
            <a:xfrm>
              <a:off x="6392591" y="1765436"/>
              <a:ext cx="2296383" cy="2179547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1200" b="1" dirty="0"/>
                <a:t>CONTRIBUTION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Techniques and tools developed apply to heavy vehicles which impact critical infrastructure, military operations, and commerce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C35AC7-582F-7D4E-ADFB-FDB003388826}"/>
                </a:ext>
              </a:extLst>
            </p:cNvPr>
            <p:cNvSpPr/>
            <p:nvPr userDrawn="1"/>
          </p:nvSpPr>
          <p:spPr>
            <a:xfrm>
              <a:off x="419100" y="4098842"/>
              <a:ext cx="4045324" cy="606508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/>
                <a:t>ÅRGONNE CÅPÅBILITIES</a:t>
              </a:r>
              <a:endParaRPr lang="en-US" sz="1200" b="1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101D9A-0D44-9848-B7BE-578BE7238C03}"/>
                </a:ext>
              </a:extLst>
            </p:cNvPr>
            <p:cNvSpPr/>
            <p:nvPr userDrawn="1"/>
          </p:nvSpPr>
          <p:spPr>
            <a:xfrm>
              <a:off x="4643651" y="4098842"/>
              <a:ext cx="4045324" cy="606508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/>
                <a:t>FUTURE OUTLOOK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614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*Titl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5857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6A010B-81D1-D941-BDE7-50CB6BFE5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859176"/>
              </p:ext>
            </p:extLst>
          </p:nvPr>
        </p:nvGraphicFramePr>
        <p:xfrm>
          <a:off x="457200" y="1518245"/>
          <a:ext cx="8372900" cy="3204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3225">
                  <a:extLst>
                    <a:ext uri="{9D8B030D-6E8A-4147-A177-3AD203B41FA5}">
                      <a16:colId xmlns:a16="http://schemas.microsoft.com/office/drawing/2014/main" val="953177877"/>
                    </a:ext>
                  </a:extLst>
                </a:gridCol>
                <a:gridCol w="2093225">
                  <a:extLst>
                    <a:ext uri="{9D8B030D-6E8A-4147-A177-3AD203B41FA5}">
                      <a16:colId xmlns:a16="http://schemas.microsoft.com/office/drawing/2014/main" val="3184500041"/>
                    </a:ext>
                  </a:extLst>
                </a:gridCol>
                <a:gridCol w="2093225">
                  <a:extLst>
                    <a:ext uri="{9D8B030D-6E8A-4147-A177-3AD203B41FA5}">
                      <a16:colId xmlns:a16="http://schemas.microsoft.com/office/drawing/2014/main" val="3933062838"/>
                    </a:ext>
                  </a:extLst>
                </a:gridCol>
                <a:gridCol w="2093225">
                  <a:extLst>
                    <a:ext uri="{9D8B030D-6E8A-4147-A177-3AD203B41FA5}">
                      <a16:colId xmlns:a16="http://schemas.microsoft.com/office/drawing/2014/main" val="434370605"/>
                    </a:ext>
                  </a:extLst>
                </a:gridCol>
              </a:tblGrid>
              <a:tr h="10681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385294"/>
                  </a:ext>
                </a:extLst>
              </a:tr>
              <a:tr h="106812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61716"/>
                  </a:ext>
                </a:extLst>
              </a:tr>
              <a:tr h="106812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38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93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0763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397181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397181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262716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20332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D251620B-FC18-4146-9BF7-244077EE7563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0665" y="4794647"/>
            <a:ext cx="1044942" cy="29833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827084"/>
            <a:ext cx="1418753" cy="1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9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26" r:id="rId2"/>
    <p:sldLayoutId id="2147483827" r:id="rId3"/>
    <p:sldLayoutId id="2147483828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  <p:sldLayoutId id="2147483808" r:id="rId18"/>
    <p:sldLayoutId id="2147483809" r:id="rId19"/>
    <p:sldLayoutId id="2147483811" r:id="rId20"/>
    <p:sldLayoutId id="2147483812" r:id="rId21"/>
    <p:sldLayoutId id="2147483813" r:id="rId22"/>
    <p:sldLayoutId id="2147483814" r:id="rId23"/>
    <p:sldLayoutId id="2147483815" r:id="rId24"/>
    <p:sldLayoutId id="2147483816" r:id="rId25"/>
    <p:sldLayoutId id="2147483817" r:id="rId26"/>
    <p:sldLayoutId id="2147483818" r:id="rId27"/>
    <p:sldLayoutId id="2147483819" r:id="rId28"/>
    <p:sldLayoutId id="2147483820" r:id="rId29"/>
    <p:sldLayoutId id="2147483821" r:id="rId30"/>
    <p:sldLayoutId id="2147483822" r:id="rId31"/>
    <p:sldLayoutId id="2147483829" r:id="rId32"/>
    <p:sldLayoutId id="2147483830" r:id="rId33"/>
    <p:sldLayoutId id="2147483831" r:id="rId3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564">
          <p15:clr>
            <a:srgbClr val="F26B43"/>
          </p15:clr>
        </p15:guide>
        <p15:guide id="4" pos="5568">
          <p15:clr>
            <a:srgbClr val="F26B43"/>
          </p15:clr>
        </p15:guide>
        <p15:guide id="5" orient="horz" pos="2964">
          <p15:clr>
            <a:srgbClr val="F26B43"/>
          </p15:clr>
        </p15:guide>
        <p15:guide id="6" orient="horz" pos="1720">
          <p15:clr>
            <a:srgbClr val="F26B43"/>
          </p15:clr>
        </p15:guide>
        <p15:guide id="7" orient="horz" pos="876">
          <p15:clr>
            <a:srgbClr val="F26B43"/>
          </p15:clr>
        </p15:guide>
        <p15:guide id="8" orient="horz" pos="3180" userDrawn="1">
          <p15:clr>
            <a:srgbClr val="F26B43"/>
          </p15:clr>
        </p15:guide>
        <p15:guide id="9" pos="2880" userDrawn="1">
          <p15:clr>
            <a:srgbClr val="F26B43"/>
          </p15:clr>
        </p15:guide>
        <p15:guide id="10" orient="horz" pos="3156" userDrawn="1">
          <p15:clr>
            <a:srgbClr val="F26B43"/>
          </p15:clr>
        </p15:guide>
        <p15:guide id="11" pos="2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1.png"/><Relationship Id="rId5" Type="http://schemas.openxmlformats.org/officeDocument/2006/relationships/image" Target="../media/image34.png"/><Relationship Id="rId4" Type="http://schemas.openxmlformats.org/officeDocument/2006/relationships/image" Target="../media/image4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8.png"/><Relationship Id="rId4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10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n.wikipedia.org/wiki/Coronavirus_spike_protein" TargetMode="Externa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7/73/X_ray_diffraction.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6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wmf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3D6406D-C9B6-A641-892D-7952BC2A6F2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2743" y="1266825"/>
            <a:ext cx="4071258" cy="202996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E2702E-9796-CC4D-BA4E-E0C572E43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266825"/>
            <a:ext cx="5072742" cy="2029968"/>
          </a:xfrm>
        </p:spPr>
        <p:txBody>
          <a:bodyPr>
            <a:normAutofit/>
          </a:bodyPr>
          <a:lstStyle/>
          <a:p>
            <a:r>
              <a:rPr lang="en-US" sz="1800" dirty="0"/>
              <a:t>Towards Super-Resolution Structural Characterization of Biomacromolecules in Solution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9C86D6-875F-5F43-8E6C-A29B5D4363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3ECF8B-4113-334A-987F-CDBC7E6114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Jiahui Chen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EE97F4-E4AE-8B42-B8C4-BFD40D706D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900" y="3792859"/>
            <a:ext cx="4602843" cy="685800"/>
          </a:xfrm>
        </p:spPr>
        <p:txBody>
          <a:bodyPr>
            <a:noAutofit/>
          </a:bodyPr>
          <a:lstStyle/>
          <a:p>
            <a:r>
              <a:rPr lang="en-US" dirty="0"/>
              <a:t>Postdoc Appointee</a:t>
            </a:r>
          </a:p>
          <a:p>
            <a:r>
              <a:rPr lang="en-US" dirty="0"/>
              <a:t>Structural Science group, X-ray Science Division</a:t>
            </a:r>
          </a:p>
          <a:p>
            <a:r>
              <a:rPr lang="en-US" dirty="0"/>
              <a:t>Argonne National Laboratory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E42157-6BA4-4C48-96A8-2F5CDEC6877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May</a:t>
            </a:r>
            <a:r>
              <a:rPr lang="en-US" dirty="0"/>
              <a:t> 13, 2022</a:t>
            </a:r>
          </a:p>
        </p:txBody>
      </p:sp>
    </p:spTree>
    <p:extLst>
      <p:ext uri="{BB962C8B-B14F-4D97-AF65-F5344CB8AC3E}">
        <p14:creationId xmlns:p14="http://schemas.microsoft.com/office/powerpoint/2010/main" val="376248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BFDBB-4C7B-4CB3-A89B-47B08CC6AF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SAXS and Ultra-Wide Angles Scattering Experiments for Atomic PDF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06A2C-F03B-48D5-9C1F-F98A5355D8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54575"/>
            <a:ext cx="457200" cy="138113"/>
          </a:xfrm>
        </p:spPr>
        <p:txBody>
          <a:bodyPr/>
          <a:lstStyle/>
          <a:p>
            <a:fld id="{AEFAAC5A-9C4F-4278-920D-DF2BAB59574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5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36" y="13960"/>
            <a:ext cx="8910164" cy="621711"/>
          </a:xfrm>
        </p:spPr>
        <p:txBody>
          <a:bodyPr anchor="t"/>
          <a:lstStyle/>
          <a:p>
            <a:r>
              <a:rPr lang="en-US" sz="2400" dirty="0">
                <a:latin typeface="+mn-lt"/>
              </a:rPr>
              <a:t>Information in the extended </a:t>
            </a:r>
            <a:r>
              <a:rPr lang="en-US" sz="2400" i="1" cap="none" dirty="0">
                <a:latin typeface="+mn-lt"/>
              </a:rPr>
              <a:t>q</a:t>
            </a:r>
            <a:r>
              <a:rPr lang="en-US" sz="2400" dirty="0">
                <a:latin typeface="+mn-lt"/>
              </a:rPr>
              <a:t>-range 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474EF0-3503-4BEE-BC88-AB838F8C2867}"/>
              </a:ext>
            </a:extLst>
          </p:cNvPr>
          <p:cNvGrpSpPr/>
          <p:nvPr/>
        </p:nvGrpSpPr>
        <p:grpSpPr>
          <a:xfrm>
            <a:off x="691029" y="635671"/>
            <a:ext cx="8608576" cy="4088077"/>
            <a:chOff x="1706137" y="936070"/>
            <a:chExt cx="6037823" cy="28672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6137" y="936070"/>
              <a:ext cx="4991244" cy="2732408"/>
            </a:xfrm>
            <a:prstGeom prst="rect">
              <a:avLst/>
            </a:prstGeom>
          </p:spPr>
        </p:pic>
        <p:sp>
          <p:nvSpPr>
            <p:cNvPr id="227" name="TextBox 226"/>
            <p:cNvSpPr txBox="1"/>
            <p:nvPr/>
          </p:nvSpPr>
          <p:spPr>
            <a:xfrm>
              <a:off x="2318373" y="3609057"/>
              <a:ext cx="2217419" cy="194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SAXS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922457" y="3598179"/>
              <a:ext cx="2217419" cy="194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PXRD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5526541" y="3593817"/>
              <a:ext cx="2217419" cy="194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PDF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F007B0-C6B8-44EE-A702-3FC75802ED4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5C6F7-B319-45B6-A8B3-602832B4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49" y="91362"/>
            <a:ext cx="8372901" cy="621711"/>
          </a:xfrm>
        </p:spPr>
        <p:txBody>
          <a:bodyPr/>
          <a:lstStyle/>
          <a:p>
            <a:r>
              <a:rPr lang="en-US" sz="2400" dirty="0"/>
              <a:t>Combination of </a:t>
            </a:r>
            <a:r>
              <a:rPr lang="en-US" sz="2400" dirty="0" err="1"/>
              <a:t>saxs</a:t>
            </a:r>
            <a:r>
              <a:rPr lang="en-US" sz="2400" dirty="0"/>
              <a:t> and </a:t>
            </a:r>
            <a:r>
              <a:rPr lang="en-US" sz="2400" dirty="0" err="1"/>
              <a:t>waxs</a:t>
            </a:r>
            <a:r>
              <a:rPr lang="en-US" sz="2400" dirty="0"/>
              <a:t> instruments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BB1C81-500F-4389-9297-88624C703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4" t="16483" r="3545"/>
          <a:stretch/>
        </p:blipFill>
        <p:spPr>
          <a:xfrm>
            <a:off x="527736" y="1127575"/>
            <a:ext cx="3163188" cy="16107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899E20-BE72-4252-9EA8-6A593EF673B6}"/>
              </a:ext>
            </a:extLst>
          </p:cNvPr>
          <p:cNvSpPr txBox="1"/>
          <p:nvPr/>
        </p:nvSpPr>
        <p:spPr>
          <a:xfrm>
            <a:off x="983316" y="2938203"/>
            <a:ext cx="22520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15 ID-D, SAXS </a:t>
            </a:r>
          </a:p>
          <a:p>
            <a:pPr algn="ctr"/>
            <a:r>
              <a:rPr lang="en-US" sz="1600" i="1" dirty="0"/>
              <a:t>q</a:t>
            </a:r>
            <a:r>
              <a:rPr lang="en-US" sz="1600" dirty="0"/>
              <a:t>-range: 0.04~1.8 Å</a:t>
            </a:r>
            <a:r>
              <a:rPr lang="en-US" sz="1600" baseline="30000" dirty="0"/>
              <a:t>-1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@ 20 Kev</a:t>
            </a:r>
          </a:p>
          <a:p>
            <a:pPr algn="ctr"/>
            <a:r>
              <a:rPr lang="en-US" sz="1600" dirty="0"/>
              <a:t>NSF’s ChemMatCARS</a:t>
            </a:r>
          </a:p>
          <a:p>
            <a:pPr algn="ctr"/>
            <a:r>
              <a:rPr lang="en-US" sz="1600" dirty="0"/>
              <a:t> </a:t>
            </a:r>
          </a:p>
          <a:p>
            <a:pPr algn="ctr"/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950C95-27AD-4463-AA11-53888868DC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90" r="29296"/>
          <a:stretch/>
        </p:blipFill>
        <p:spPr>
          <a:xfrm>
            <a:off x="7005539" y="1012191"/>
            <a:ext cx="1870952" cy="19260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1D8FB4-A9CC-4E9D-A726-F343C1071753}"/>
              </a:ext>
            </a:extLst>
          </p:cNvPr>
          <p:cNvSpPr txBox="1"/>
          <p:nvPr/>
        </p:nvSpPr>
        <p:spPr>
          <a:xfrm>
            <a:off x="6111936" y="2964643"/>
            <a:ext cx="3410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11 ID-B, WAXS</a:t>
            </a:r>
          </a:p>
          <a:p>
            <a:pPr algn="ctr"/>
            <a:r>
              <a:rPr lang="en-US" sz="1600" i="1" dirty="0"/>
              <a:t>q</a:t>
            </a:r>
            <a:r>
              <a:rPr lang="en-US" sz="1600" dirty="0"/>
              <a:t>-range: 1.5 ~ 23 Å</a:t>
            </a:r>
            <a:r>
              <a:rPr lang="en-US" sz="1600" baseline="30000" dirty="0"/>
              <a:t>-1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@ 58 Kev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C8E6EE-B0DB-4B13-9A0D-185E26CC096E}"/>
              </a:ext>
            </a:extLst>
          </p:cNvPr>
          <p:cNvSpPr txBox="1"/>
          <p:nvPr/>
        </p:nvSpPr>
        <p:spPr>
          <a:xfrm>
            <a:off x="2831109" y="4017684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Advanced Photon Source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ECD8B05-017C-4E76-AF6A-2BF0136E0E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343400" y="4855282"/>
            <a:ext cx="457200" cy="137160"/>
          </a:xfrm>
        </p:spPr>
        <p:txBody>
          <a:bodyPr/>
          <a:lstStyle/>
          <a:p>
            <a:fld id="{AEFAAC5A-9C4F-4278-920D-DF2BAB59574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A picture containing indoor, equipment, engine, cluttered&#10;&#10;Description automatically generated">
            <a:extLst>
              <a:ext uri="{FF2B5EF4-FFF2-40B4-BE49-F238E27FC236}">
                <a16:creationId xmlns:a16="http://schemas.microsoft.com/office/drawing/2014/main" id="{1BC4C87A-B56E-464C-8EB6-EB421BA8E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729" y="1172577"/>
            <a:ext cx="2675467" cy="15049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3A2CC4-50E3-4B38-97E3-D958DF1ACA12}"/>
              </a:ext>
            </a:extLst>
          </p:cNvPr>
          <p:cNvSpPr txBox="1"/>
          <p:nvPr/>
        </p:nvSpPr>
        <p:spPr>
          <a:xfrm>
            <a:off x="4063750" y="2964643"/>
            <a:ext cx="22974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12 ID-B, SEC-SAXS</a:t>
            </a:r>
          </a:p>
          <a:p>
            <a:pPr algn="ctr"/>
            <a:r>
              <a:rPr lang="en-US" sz="1600" i="1" dirty="0"/>
              <a:t>q</a:t>
            </a:r>
            <a:r>
              <a:rPr lang="en-US" sz="1600" dirty="0"/>
              <a:t>-range: 0.001~2.5 Å</a:t>
            </a:r>
            <a:r>
              <a:rPr lang="en-US" sz="1600" baseline="30000" dirty="0"/>
              <a:t>-1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@ 12 Kev</a:t>
            </a:r>
          </a:p>
          <a:p>
            <a:pPr algn="ctr"/>
            <a:r>
              <a:rPr lang="en-US" sz="1600" dirty="0"/>
              <a:t> </a:t>
            </a:r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324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A7E77-C1DA-4129-ACEB-7C3F93ED9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sample-M</a:t>
            </a:r>
            <a:r>
              <a:rPr lang="en-US" cap="none" dirty="0"/>
              <a:t>o</a:t>
            </a:r>
            <a:r>
              <a:rPr lang="en-US" baseline="-25000" dirty="0"/>
              <a:t>132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5B69B-A10E-4ADE-8E33-E11E86140B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B563A0-0BA4-4B10-9652-49600B60358F}"/>
              </a:ext>
            </a:extLst>
          </p:cNvPr>
          <p:cNvGrpSpPr/>
          <p:nvPr/>
        </p:nvGrpSpPr>
        <p:grpSpPr>
          <a:xfrm>
            <a:off x="403759" y="1374445"/>
            <a:ext cx="1585062" cy="2803649"/>
            <a:chOff x="781235" y="1616706"/>
            <a:chExt cx="1585062" cy="28036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7646D3D-0054-48C6-9632-EBEBF6E83545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284" y="1616706"/>
              <a:ext cx="1449013" cy="13477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CD3FEDF-8BD0-428A-900D-5E2875A8251E}"/>
                </a:ext>
              </a:extLst>
            </p:cNvPr>
            <p:cNvGrpSpPr/>
            <p:nvPr/>
          </p:nvGrpSpPr>
          <p:grpSpPr>
            <a:xfrm>
              <a:off x="781235" y="2964417"/>
              <a:ext cx="1585062" cy="1455938"/>
              <a:chOff x="781235" y="2964417"/>
              <a:chExt cx="1585062" cy="1455938"/>
            </a:xfrm>
          </p:grpSpPr>
          <p:pic>
            <p:nvPicPr>
              <p:cNvPr id="9" name="Picture 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AA939D0-9655-4C7C-8FF7-D53B3E2A80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648" t="33320" b="33012"/>
              <a:stretch/>
            </p:blipFill>
            <p:spPr>
              <a:xfrm>
                <a:off x="917284" y="2964417"/>
                <a:ext cx="1449013" cy="1455938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E7F24E5-5F23-4A73-9030-716471B93462}"/>
                  </a:ext>
                </a:extLst>
              </p:cNvPr>
              <p:cNvSpPr/>
              <p:nvPr/>
            </p:nvSpPr>
            <p:spPr>
              <a:xfrm>
                <a:off x="781235" y="3143356"/>
                <a:ext cx="221942" cy="2856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7C0BE6-ADCA-4698-B149-23D7DA1FFD4F}"/>
              </a:ext>
            </a:extLst>
          </p:cNvPr>
          <p:cNvCxnSpPr/>
          <p:nvPr/>
        </p:nvCxnSpPr>
        <p:spPr>
          <a:xfrm>
            <a:off x="749693" y="1350958"/>
            <a:ext cx="116673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BC4DB71-E554-4D14-BAC1-9F78F21CEB65}"/>
              </a:ext>
            </a:extLst>
          </p:cNvPr>
          <p:cNvSpPr txBox="1"/>
          <p:nvPr/>
        </p:nvSpPr>
        <p:spPr>
          <a:xfrm>
            <a:off x="942763" y="1005113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2.9 nm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FD14E4-BBB1-4B9B-8CC9-1124018C3C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24" t="3915" r="14860" b="3580"/>
          <a:stretch/>
        </p:blipFill>
        <p:spPr>
          <a:xfrm>
            <a:off x="4150510" y="1005113"/>
            <a:ext cx="4040241" cy="36271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52CE39-EA22-4DCA-87B2-116023E4D2C0}"/>
              </a:ext>
            </a:extLst>
          </p:cNvPr>
          <p:cNvSpPr txBox="1"/>
          <p:nvPr/>
        </p:nvSpPr>
        <p:spPr>
          <a:xfrm>
            <a:off x="198734" y="4386680"/>
            <a:ext cx="3488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[Mo</a:t>
            </a:r>
            <a:r>
              <a:rPr lang="en-US" baseline="-25000" dirty="0"/>
              <a:t>132</a:t>
            </a:r>
            <a:r>
              <a:rPr lang="en-US" dirty="0"/>
              <a:t>O</a:t>
            </a:r>
            <a:r>
              <a:rPr lang="en-US" baseline="-25000" dirty="0"/>
              <a:t>372</a:t>
            </a:r>
            <a:r>
              <a:rPr lang="en-US" dirty="0"/>
              <a:t>(H</a:t>
            </a:r>
            <a:r>
              <a:rPr lang="en-US" baseline="-25000" dirty="0"/>
              <a:t>2</a:t>
            </a:r>
            <a:r>
              <a:rPr lang="en-US" dirty="0"/>
              <a:t>O)</a:t>
            </a:r>
            <a:r>
              <a:rPr lang="en-US" baseline="-25000" dirty="0"/>
              <a:t>72</a:t>
            </a:r>
            <a:r>
              <a:rPr lang="en-US" dirty="0"/>
              <a:t>(CH</a:t>
            </a:r>
            <a:r>
              <a:rPr lang="en-US" baseline="-25000" dirty="0"/>
              <a:t>3</a:t>
            </a:r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)</a:t>
            </a:r>
            <a:r>
              <a:rPr lang="en-US" baseline="-25000" dirty="0"/>
              <a:t>30</a:t>
            </a:r>
            <a:r>
              <a:rPr lang="en-US" dirty="0"/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16465F-9B8E-48BC-A1C0-65642F514967}"/>
              </a:ext>
            </a:extLst>
          </p:cNvPr>
          <p:cNvSpPr txBox="1"/>
          <p:nvPr/>
        </p:nvSpPr>
        <p:spPr>
          <a:xfrm>
            <a:off x="1943100" y="2397288"/>
            <a:ext cx="237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High-Z Elements,</a:t>
            </a:r>
          </a:p>
          <a:p>
            <a:r>
              <a:rPr lang="en-US" sz="1200" dirty="0"/>
              <a:t>Rigid, Well-Defined Structure.</a:t>
            </a:r>
          </a:p>
          <a:p>
            <a:r>
              <a:rPr lang="en-US" sz="1200" dirty="0"/>
              <a:t>Size comparable to a protein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5E115D-9A56-421A-88BD-658780CD68DB}"/>
              </a:ext>
            </a:extLst>
          </p:cNvPr>
          <p:cNvSpPr txBox="1"/>
          <p:nvPr/>
        </p:nvSpPr>
        <p:spPr>
          <a:xfrm>
            <a:off x="5755741" y="4623110"/>
            <a:ext cx="1278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</a:t>
            </a:r>
            <a:r>
              <a:rPr lang="en-US" dirty="0"/>
              <a:t>-</a:t>
            </a:r>
            <a:r>
              <a:rPr lang="en-US" i="1" dirty="0"/>
              <a:t>q</a:t>
            </a:r>
            <a:r>
              <a:rPr lang="en-US" dirty="0"/>
              <a:t>(WAXS)</a:t>
            </a:r>
          </a:p>
        </p:txBody>
      </p:sp>
    </p:spTree>
    <p:extLst>
      <p:ext uri="{BB962C8B-B14F-4D97-AF65-F5344CB8AC3E}">
        <p14:creationId xmlns:p14="http://schemas.microsoft.com/office/powerpoint/2010/main" val="355668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F300-5B7B-4EA6-9B83-B7E521E9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sample-M</a:t>
            </a:r>
            <a:r>
              <a:rPr lang="en-US" cap="none" dirty="0"/>
              <a:t>o</a:t>
            </a:r>
            <a:r>
              <a:rPr lang="en-US" baseline="-25000" dirty="0"/>
              <a:t>132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387AE-C026-4194-B860-06FBF93982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FCE58F-E91F-4DA1-AD1E-71FB908FC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0" t="9636" r="11576" b="3640"/>
          <a:stretch/>
        </p:blipFill>
        <p:spPr>
          <a:xfrm>
            <a:off x="1214051" y="1255708"/>
            <a:ext cx="4328160" cy="351988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D3EBDA-8DE3-48CB-8AE2-F032E1FBF61D}"/>
              </a:ext>
            </a:extLst>
          </p:cNvPr>
          <p:cNvCxnSpPr/>
          <p:nvPr/>
        </p:nvCxnSpPr>
        <p:spPr>
          <a:xfrm>
            <a:off x="554195" y="2263989"/>
            <a:ext cx="659856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7F14E4-2649-411A-9427-7EF2B730DF8E}"/>
              </a:ext>
            </a:extLst>
          </p:cNvPr>
          <p:cNvSpPr txBox="1"/>
          <p:nvPr/>
        </p:nvSpPr>
        <p:spPr>
          <a:xfrm>
            <a:off x="207370" y="1930628"/>
            <a:ext cx="1388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Merge with SAXS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23ECCA-ADF9-4311-8AEC-6927ADE0ECC6}"/>
              </a:ext>
            </a:extLst>
          </p:cNvPr>
          <p:cNvCxnSpPr/>
          <p:nvPr/>
        </p:nvCxnSpPr>
        <p:spPr>
          <a:xfrm>
            <a:off x="4178088" y="2700300"/>
            <a:ext cx="659856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537238-3A50-49E2-8B84-81C6EE696DF5}"/>
              </a:ext>
            </a:extLst>
          </p:cNvPr>
          <p:cNvSpPr txBox="1"/>
          <p:nvPr/>
        </p:nvSpPr>
        <p:spPr>
          <a:xfrm>
            <a:off x="3635232" y="2354239"/>
            <a:ext cx="1405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Fourier Transform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F61CE0-F758-4A28-9F4D-D23D0D1F4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390" y="1296742"/>
            <a:ext cx="4640580" cy="35585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13ECAF4-E658-4C77-BE40-5B2D595ACCCE}"/>
              </a:ext>
            </a:extLst>
          </p:cNvPr>
          <p:cNvSpPr txBox="1"/>
          <p:nvPr/>
        </p:nvSpPr>
        <p:spPr>
          <a:xfrm>
            <a:off x="2522653" y="4708848"/>
            <a:ext cx="2029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</a:t>
            </a:r>
            <a:r>
              <a:rPr lang="en-US" dirty="0"/>
              <a:t>-</a:t>
            </a:r>
            <a:r>
              <a:rPr lang="en-US" i="1" dirty="0"/>
              <a:t>q</a:t>
            </a:r>
            <a:r>
              <a:rPr lang="en-US" dirty="0"/>
              <a:t>(SAXS+WAXS)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4073E3-2660-4AA5-B9D1-3B988C9E6D42}"/>
              </a:ext>
            </a:extLst>
          </p:cNvPr>
          <p:cNvSpPr txBox="1"/>
          <p:nvPr/>
        </p:nvSpPr>
        <p:spPr>
          <a:xfrm>
            <a:off x="6534790" y="4708848"/>
            <a:ext cx="136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PDF Profile</a:t>
            </a:r>
          </a:p>
        </p:txBody>
      </p:sp>
    </p:spTree>
    <p:extLst>
      <p:ext uri="{BB962C8B-B14F-4D97-AF65-F5344CB8AC3E}">
        <p14:creationId xmlns:p14="http://schemas.microsoft.com/office/powerpoint/2010/main" val="324126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A605B-1267-4C7F-B1FB-342C0FBF8E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075E4-049D-4F8C-8980-145E474D1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50" t="31826" r="27416" b="19137"/>
          <a:stretch/>
        </p:blipFill>
        <p:spPr>
          <a:xfrm>
            <a:off x="3947160" y="0"/>
            <a:ext cx="5196840" cy="2522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A42E73-E1B1-49A8-BF59-3E4AD4653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4846"/>
            <a:ext cx="5006340" cy="3839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AB9B9F-DC1F-4029-A0F5-54EBBF44F2FE}"/>
              </a:ext>
            </a:extLst>
          </p:cNvPr>
          <p:cNvSpPr txBox="1"/>
          <p:nvPr/>
        </p:nvSpPr>
        <p:spPr>
          <a:xfrm>
            <a:off x="228600" y="219638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Peak position at low-</a:t>
            </a:r>
            <a:r>
              <a:rPr lang="en-US" sz="1200" i="1" dirty="0"/>
              <a:t>r</a:t>
            </a:r>
            <a:r>
              <a:rPr lang="en-US" sz="1200" dirty="0"/>
              <a:t>: </a:t>
            </a:r>
            <a:r>
              <a:rPr lang="en-US" altLang="en-US" sz="1200" dirty="0"/>
              <a:t>apparent bond length</a:t>
            </a:r>
            <a:endParaRPr lang="en-US" sz="1200" dirty="0"/>
          </a:p>
          <a:p>
            <a:r>
              <a:rPr lang="en-US" sz="1200" dirty="0"/>
              <a:t>Features at high-</a:t>
            </a:r>
            <a:r>
              <a:rPr lang="en-US" sz="1200" i="1" dirty="0"/>
              <a:t>r</a:t>
            </a:r>
            <a:r>
              <a:rPr lang="en-US" sz="1200" dirty="0"/>
              <a:t>: Particle size and shape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D646B5-50D2-46E5-8E2C-7E2CF25B45EA}"/>
              </a:ext>
            </a:extLst>
          </p:cNvPr>
          <p:cNvGrpSpPr/>
          <p:nvPr/>
        </p:nvGrpSpPr>
        <p:grpSpPr>
          <a:xfrm>
            <a:off x="5113020" y="2960782"/>
            <a:ext cx="3241817" cy="1455938"/>
            <a:chOff x="5890260" y="3463723"/>
            <a:chExt cx="3241817" cy="14559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0CF907-AE85-484D-BCEA-FC0E1568580E}"/>
                </a:ext>
              </a:extLst>
            </p:cNvPr>
            <p:cNvGrpSpPr/>
            <p:nvPr/>
          </p:nvGrpSpPr>
          <p:grpSpPr>
            <a:xfrm>
              <a:off x="6000186" y="3463723"/>
              <a:ext cx="3131891" cy="1455938"/>
              <a:chOff x="781235" y="2558209"/>
              <a:chExt cx="3131891" cy="145593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A7BC6D8-5FC7-4A1F-8220-1D32900B5D6D}"/>
                  </a:ext>
                </a:extLst>
              </p:cNvPr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4113" y="2621777"/>
                <a:ext cx="1449013" cy="134771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543EC47-0F5E-422A-8BB1-8D8E7744DD31}"/>
                  </a:ext>
                </a:extLst>
              </p:cNvPr>
              <p:cNvGrpSpPr/>
              <p:nvPr/>
            </p:nvGrpSpPr>
            <p:grpSpPr>
              <a:xfrm>
                <a:off x="781235" y="2558209"/>
                <a:ext cx="1682878" cy="1455938"/>
                <a:chOff x="781235" y="2558209"/>
                <a:chExt cx="1682878" cy="1455938"/>
              </a:xfrm>
            </p:grpSpPr>
            <p:pic>
              <p:nvPicPr>
                <p:cNvPr id="11" name="Picture 10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37182045-0982-4AF6-8C24-0C5F84A1E1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648" t="33320" b="33012"/>
                <a:stretch/>
              </p:blipFill>
              <p:spPr>
                <a:xfrm>
                  <a:off x="1015100" y="2558209"/>
                  <a:ext cx="1449013" cy="1455938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1BE8262-466F-4A76-8769-2D282BE7CF63}"/>
                    </a:ext>
                  </a:extLst>
                </p:cNvPr>
                <p:cNvSpPr/>
                <p:nvPr/>
              </p:nvSpPr>
              <p:spPr>
                <a:xfrm>
                  <a:off x="781235" y="3143356"/>
                  <a:ext cx="221942" cy="2856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E52F3-0DE5-4261-867A-F6E241443B50}"/>
                </a:ext>
              </a:extLst>
            </p:cNvPr>
            <p:cNvSpPr/>
            <p:nvPr/>
          </p:nvSpPr>
          <p:spPr>
            <a:xfrm>
              <a:off x="5890260" y="3550920"/>
              <a:ext cx="525780" cy="373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B86442-2DA2-499D-987F-925BBF1C2D5D}"/>
              </a:ext>
            </a:extLst>
          </p:cNvPr>
          <p:cNvCxnSpPr>
            <a:cxnSpLocks/>
          </p:cNvCxnSpPr>
          <p:nvPr/>
        </p:nvCxnSpPr>
        <p:spPr>
          <a:xfrm>
            <a:off x="7033260" y="2960782"/>
            <a:ext cx="1296701" cy="829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A29572B-65F8-4058-A2C6-4BA1CBCCADE2}"/>
              </a:ext>
            </a:extLst>
          </p:cNvPr>
          <p:cNvSpPr txBox="1"/>
          <p:nvPr/>
        </p:nvSpPr>
        <p:spPr>
          <a:xfrm>
            <a:off x="7249615" y="2623234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2.9 nm</a:t>
            </a:r>
          </a:p>
        </p:txBody>
      </p:sp>
    </p:spTree>
    <p:extLst>
      <p:ext uri="{BB962C8B-B14F-4D97-AF65-F5344CB8AC3E}">
        <p14:creationId xmlns:p14="http://schemas.microsoft.com/office/powerpoint/2010/main" val="37102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DAA26-EE27-4E47-B407-C142582A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49" y="259953"/>
            <a:ext cx="8372901" cy="621711"/>
          </a:xfrm>
        </p:spPr>
        <p:txBody>
          <a:bodyPr/>
          <a:lstStyle/>
          <a:p>
            <a:r>
              <a:rPr lang="en-US" sz="2400" dirty="0"/>
              <a:t>Benchmark on PDF analysis of Biomacromolecules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1ACC3-21AA-4027-AA3A-B6B53FC82A3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0BC9A179-A928-47EA-B4A5-D379D9C97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2" r="66197" b="3226"/>
          <a:stretch/>
        </p:blipFill>
        <p:spPr>
          <a:xfrm>
            <a:off x="698713" y="933239"/>
            <a:ext cx="1900189" cy="32770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F00ED9-2BB2-42DA-80FE-EE0F4D99324F}"/>
              </a:ext>
            </a:extLst>
          </p:cNvPr>
          <p:cNvSpPr txBox="1"/>
          <p:nvPr/>
        </p:nvSpPr>
        <p:spPr>
          <a:xfrm>
            <a:off x="449049" y="4463423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/>
              <a:t> </a:t>
            </a:r>
            <a:r>
              <a:rPr kumimoji="0" lang="en-US" sz="800" b="0" u="none" strike="noStrike" kern="1200" cap="none" spc="0" normalizeH="0" baseline="0" noProof="0" dirty="0">
                <a:ln>
                  <a:noFill/>
                </a:ln>
                <a:solidFill>
                  <a:srgbClr val="47484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Credit: </a:t>
            </a:r>
            <a:r>
              <a:rPr lang="en-US" sz="800" i="1" dirty="0"/>
              <a:t>Food. </a:t>
            </a:r>
            <a:r>
              <a:rPr lang="en-US" sz="800" i="1" dirty="0" err="1"/>
              <a:t>Bioproc</a:t>
            </a:r>
            <a:r>
              <a:rPr lang="en-US" sz="800" i="1" dirty="0"/>
              <a:t>. Tech. </a:t>
            </a:r>
            <a:r>
              <a:rPr lang="en-US" sz="800" dirty="0"/>
              <a:t>12, (7) (2019): 1157-1173.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991001-3A5B-4BEA-9A1F-8064E5936778}"/>
              </a:ext>
            </a:extLst>
          </p:cNvPr>
          <p:cNvSpPr/>
          <p:nvPr/>
        </p:nvSpPr>
        <p:spPr>
          <a:xfrm>
            <a:off x="4021446" y="1700086"/>
            <a:ext cx="463468" cy="5771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82F737A-7743-4DC1-806D-13AD9B9CF373}"/>
              </a:ext>
            </a:extLst>
          </p:cNvPr>
          <p:cNvCxnSpPr>
            <a:cxnSpLocks/>
          </p:cNvCxnSpPr>
          <p:nvPr/>
        </p:nvCxnSpPr>
        <p:spPr>
          <a:xfrm>
            <a:off x="899886" y="3125847"/>
            <a:ext cx="1008743" cy="0"/>
          </a:xfrm>
          <a:prstGeom prst="straightConnector1">
            <a:avLst/>
          </a:prstGeom>
          <a:ln>
            <a:headEnd type="triangl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A3878D9-2B8D-49F5-B29C-C58022C68B22}"/>
              </a:ext>
            </a:extLst>
          </p:cNvPr>
          <p:cNvCxnSpPr/>
          <p:nvPr/>
        </p:nvCxnSpPr>
        <p:spPr>
          <a:xfrm>
            <a:off x="1908629" y="3214914"/>
            <a:ext cx="0" cy="275772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9EE826A-3899-4326-AC24-FE97678E61BF}"/>
              </a:ext>
            </a:extLst>
          </p:cNvPr>
          <p:cNvCxnSpPr/>
          <p:nvPr/>
        </p:nvCxnSpPr>
        <p:spPr>
          <a:xfrm>
            <a:off x="899886" y="3214914"/>
            <a:ext cx="0" cy="275772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7A93168-1A6E-4992-8679-6FF16AE627C5}"/>
              </a:ext>
            </a:extLst>
          </p:cNvPr>
          <p:cNvSpPr txBox="1"/>
          <p:nvPr/>
        </p:nvSpPr>
        <p:spPr>
          <a:xfrm>
            <a:off x="1212668" y="2953945"/>
            <a:ext cx="39946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12 </a:t>
            </a:r>
            <a:r>
              <a:rPr lang="en-US" sz="700" b="1" dirty="0">
                <a:solidFill>
                  <a:srgbClr val="47484A"/>
                </a:solidFill>
              </a:rPr>
              <a:t>Å</a:t>
            </a:r>
            <a:r>
              <a:rPr lang="en-US" sz="700" b="1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A75E4E-7715-4E0E-84DB-07E3586EF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69" t="30000" r="43333" b="16543"/>
          <a:stretch/>
        </p:blipFill>
        <p:spPr>
          <a:xfrm>
            <a:off x="2539477" y="933239"/>
            <a:ext cx="1625726" cy="15471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605AFA-E44A-4CB9-852E-A41947521799}"/>
              </a:ext>
            </a:extLst>
          </p:cNvPr>
          <p:cNvSpPr txBox="1"/>
          <p:nvPr/>
        </p:nvSpPr>
        <p:spPr>
          <a:xfrm>
            <a:off x="2624397" y="2616148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Crystalline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DCBD3E-55B7-48CA-9667-A2749EED2B84}"/>
              </a:ext>
            </a:extLst>
          </p:cNvPr>
          <p:cNvSpPr txBox="1"/>
          <p:nvPr/>
        </p:nvSpPr>
        <p:spPr>
          <a:xfrm>
            <a:off x="2235200" y="3388361"/>
            <a:ext cx="256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Low-Z material, Well-defined and Rigid Conformation</a:t>
            </a:r>
          </a:p>
        </p:txBody>
      </p:sp>
      <p:pic>
        <p:nvPicPr>
          <p:cNvPr id="11" name="Picture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FE7CEF3-3C6F-4DC0-B4D7-257147E526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145" b="62345"/>
          <a:stretch/>
        </p:blipFill>
        <p:spPr>
          <a:xfrm>
            <a:off x="5982610" y="679398"/>
            <a:ext cx="1948722" cy="19367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42494EC-53DC-41FF-A408-51B93E30186B}"/>
              </a:ext>
            </a:extLst>
          </p:cNvPr>
          <p:cNvSpPr txBox="1"/>
          <p:nvPr/>
        </p:nvSpPr>
        <p:spPr>
          <a:xfrm>
            <a:off x="5021049" y="3214914"/>
            <a:ext cx="4085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Cyclodextrins are widely used in small molecule drug formulation to increase solubility and change metabolism.</a:t>
            </a:r>
          </a:p>
          <a:p>
            <a:endParaRPr lang="en-US" sz="1200" dirty="0"/>
          </a:p>
          <a:p>
            <a:r>
              <a:rPr lang="en-US" sz="1200" dirty="0"/>
              <a:t>However, the inclusive complex usually do not crystallize, which makes it difficult to characterize the structure by conventional crystallography methods.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B1E1D0-7B36-4EC6-AF45-A51A3236FF6E}"/>
              </a:ext>
            </a:extLst>
          </p:cNvPr>
          <p:cNvSpPr txBox="1"/>
          <p:nvPr/>
        </p:nvSpPr>
        <p:spPr>
          <a:xfrm>
            <a:off x="5114137" y="2607253"/>
            <a:ext cx="3384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Inclusion complexes of a βCD derivative with Remdesivir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BCB2B3-818B-4EE2-88E8-64ADF3E97FDC}"/>
              </a:ext>
            </a:extLst>
          </p:cNvPr>
          <p:cNvSpPr txBox="1"/>
          <p:nvPr/>
        </p:nvSpPr>
        <p:spPr>
          <a:xfrm>
            <a:off x="5450536" y="4571145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/>
              <a:t> </a:t>
            </a:r>
            <a:r>
              <a:rPr kumimoji="0" lang="en-US" sz="800" b="0" u="none" strike="noStrike" kern="1200" cap="none" spc="0" normalizeH="0" baseline="0" noProof="0" dirty="0">
                <a:ln>
                  <a:noFill/>
                </a:ln>
                <a:solidFill>
                  <a:srgbClr val="47484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Credit: </a:t>
            </a:r>
            <a:r>
              <a:rPr lang="en-US" sz="800" i="1" dirty="0"/>
              <a:t> J Pharm Biomed Anal. 209, </a:t>
            </a:r>
            <a:r>
              <a:rPr lang="en-US" sz="800" dirty="0"/>
              <a:t>(2022);114482.</a:t>
            </a:r>
          </a:p>
        </p:txBody>
      </p:sp>
    </p:spTree>
    <p:extLst>
      <p:ext uri="{BB962C8B-B14F-4D97-AF65-F5344CB8AC3E}">
        <p14:creationId xmlns:p14="http://schemas.microsoft.com/office/powerpoint/2010/main" val="200472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6FB48-0E59-4BC0-83C3-0ED48CBAC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21" y="114401"/>
            <a:ext cx="7494269" cy="621711"/>
          </a:xfrm>
        </p:spPr>
        <p:txBody>
          <a:bodyPr/>
          <a:lstStyle/>
          <a:p>
            <a:r>
              <a:rPr lang="en-US" sz="2400" dirty="0"/>
              <a:t>Scattering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F73E1-FA69-45D2-9A2C-2E135521563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512AD2-0788-4ACC-8E4A-7B13D3712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1" y="1143178"/>
            <a:ext cx="4640580" cy="3558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5A76F-3E0D-4A77-8301-4BE7E712FB20}"/>
              </a:ext>
            </a:extLst>
          </p:cNvPr>
          <p:cNvSpPr txBox="1"/>
          <p:nvPr/>
        </p:nvSpPr>
        <p:spPr>
          <a:xfrm>
            <a:off x="1973293" y="4485950"/>
            <a:ext cx="1278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</a:t>
            </a:r>
            <a:r>
              <a:rPr lang="en-US" dirty="0"/>
              <a:t>-</a:t>
            </a:r>
            <a:r>
              <a:rPr lang="en-US" i="1" dirty="0"/>
              <a:t>q</a:t>
            </a:r>
            <a:r>
              <a:rPr lang="en-US" dirty="0"/>
              <a:t>(WAXS)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6F834-793E-4B63-BFFB-62D89F785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5" t="9682" r="10228" b="4604"/>
          <a:stretch/>
        </p:blipFill>
        <p:spPr>
          <a:xfrm>
            <a:off x="4805532" y="1435844"/>
            <a:ext cx="4024570" cy="30660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C24EAD-17F4-4DE2-9F24-33F2E6B14904}"/>
              </a:ext>
            </a:extLst>
          </p:cNvPr>
          <p:cNvSpPr txBox="1"/>
          <p:nvPr/>
        </p:nvSpPr>
        <p:spPr>
          <a:xfrm>
            <a:off x="6062692" y="4476100"/>
            <a:ext cx="2029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</a:t>
            </a:r>
            <a:r>
              <a:rPr lang="en-US" dirty="0"/>
              <a:t>-</a:t>
            </a:r>
            <a:r>
              <a:rPr lang="en-US" i="1" dirty="0"/>
              <a:t>q</a:t>
            </a:r>
            <a:r>
              <a:rPr lang="en-US" dirty="0"/>
              <a:t>(SAXS+WAXS)</a:t>
            </a:r>
          </a:p>
        </p:txBody>
      </p:sp>
      <p:pic>
        <p:nvPicPr>
          <p:cNvPr id="10" name="Picture 9" descr="Chart, funnel chart&#10;&#10;Description automatically generated">
            <a:extLst>
              <a:ext uri="{FF2B5EF4-FFF2-40B4-BE49-F238E27FC236}">
                <a16:creationId xmlns:a16="http://schemas.microsoft.com/office/drawing/2014/main" id="{2FEF0DF6-674F-42A6-9D5A-D30A63056D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82" r="67968" b="54043"/>
          <a:stretch/>
        </p:blipFill>
        <p:spPr>
          <a:xfrm>
            <a:off x="7279705" y="-38583"/>
            <a:ext cx="1800647" cy="151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4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9D2E-6BC7-47B1-9EBB-20367F2E5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 PDF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9404B-BF01-4616-A48F-C8465B9248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37D7C8-3206-4DF6-9D6A-4B86F1067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5" t="9682" r="10228" b="4604"/>
          <a:stretch/>
        </p:blipFill>
        <p:spPr>
          <a:xfrm>
            <a:off x="547430" y="1311853"/>
            <a:ext cx="4024570" cy="306602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7F7A8D-FEC1-4391-A7F9-B8C78A6C42CC}"/>
              </a:ext>
            </a:extLst>
          </p:cNvPr>
          <p:cNvCxnSpPr/>
          <p:nvPr/>
        </p:nvCxnSpPr>
        <p:spPr>
          <a:xfrm>
            <a:off x="5911414" y="2278142"/>
            <a:ext cx="0" cy="166141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7E7224-8F33-4660-A53D-437E4027D729}"/>
              </a:ext>
            </a:extLst>
          </p:cNvPr>
          <p:cNvCxnSpPr/>
          <p:nvPr/>
        </p:nvCxnSpPr>
        <p:spPr>
          <a:xfrm flipH="1">
            <a:off x="5519528" y="1745487"/>
            <a:ext cx="39188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289F07-C479-4F53-BF00-84FF270A9BEE}"/>
              </a:ext>
            </a:extLst>
          </p:cNvPr>
          <p:cNvCxnSpPr>
            <a:cxnSpLocks/>
          </p:cNvCxnSpPr>
          <p:nvPr/>
        </p:nvCxnSpPr>
        <p:spPr>
          <a:xfrm>
            <a:off x="6054005" y="2722271"/>
            <a:ext cx="1155084" cy="97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E1737B7-0908-4EB1-B82E-31BF6913BD72}"/>
              </a:ext>
            </a:extLst>
          </p:cNvPr>
          <p:cNvSpPr txBox="1"/>
          <p:nvPr/>
        </p:nvSpPr>
        <p:spPr>
          <a:xfrm>
            <a:off x="5930138" y="2359716"/>
            <a:ext cx="2682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Macrocycle Conformation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0AA8E5-E8C3-4EF7-9AE6-49D8AB48AAA6}"/>
              </a:ext>
            </a:extLst>
          </p:cNvPr>
          <p:cNvSpPr txBox="1"/>
          <p:nvPr/>
        </p:nvSpPr>
        <p:spPr>
          <a:xfrm>
            <a:off x="5216143" y="1331634"/>
            <a:ext cx="271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Intra-</a:t>
            </a:r>
            <a:r>
              <a:rPr lang="en-US" sz="1200" dirty="0" err="1">
                <a:solidFill>
                  <a:srgbClr val="92D050"/>
                </a:solidFill>
              </a:rPr>
              <a:t>glucosidic</a:t>
            </a:r>
            <a:r>
              <a:rPr lang="en-US" sz="1200" dirty="0">
                <a:solidFill>
                  <a:srgbClr val="92D050"/>
                </a:solidFill>
              </a:rPr>
              <a:t> ring covalent bonding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BDEC1D-3514-4918-AE33-1E90F648B77A}"/>
              </a:ext>
            </a:extLst>
          </p:cNvPr>
          <p:cNvCxnSpPr>
            <a:cxnSpLocks/>
          </p:cNvCxnSpPr>
          <p:nvPr/>
        </p:nvCxnSpPr>
        <p:spPr>
          <a:xfrm>
            <a:off x="3366176" y="2636714"/>
            <a:ext cx="1175344" cy="0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B8088CF-AE52-40E7-82C2-12A56A62B7FB}"/>
              </a:ext>
            </a:extLst>
          </p:cNvPr>
          <p:cNvSpPr txBox="1"/>
          <p:nvPr/>
        </p:nvSpPr>
        <p:spPr>
          <a:xfrm>
            <a:off x="2984910" y="2221217"/>
            <a:ext cx="1405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Fourier Transform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B25D938-D89D-49EE-AEE4-9D8FBFD0BF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7" t="7629" r="12541" b="6212"/>
          <a:stretch/>
        </p:blipFill>
        <p:spPr>
          <a:xfrm>
            <a:off x="4571999" y="1311853"/>
            <a:ext cx="3767765" cy="30660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FC1AFA-F2EE-4787-8D53-BEF18E15D7BF}"/>
              </a:ext>
            </a:extLst>
          </p:cNvPr>
          <p:cNvSpPr txBox="1"/>
          <p:nvPr/>
        </p:nvSpPr>
        <p:spPr>
          <a:xfrm>
            <a:off x="1803112" y="4442222"/>
            <a:ext cx="2029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</a:t>
            </a:r>
            <a:r>
              <a:rPr lang="en-US" dirty="0"/>
              <a:t>-</a:t>
            </a:r>
            <a:r>
              <a:rPr lang="en-US" i="1" dirty="0"/>
              <a:t>q</a:t>
            </a:r>
            <a:r>
              <a:rPr lang="en-US" dirty="0"/>
              <a:t>(SAXS+WAXS)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CDDD6-73B7-475D-BB76-BAC0EAE41082}"/>
              </a:ext>
            </a:extLst>
          </p:cNvPr>
          <p:cNvSpPr txBox="1"/>
          <p:nvPr/>
        </p:nvSpPr>
        <p:spPr>
          <a:xfrm>
            <a:off x="6008244" y="4442222"/>
            <a:ext cx="136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PDF Profile</a:t>
            </a:r>
          </a:p>
        </p:txBody>
      </p:sp>
    </p:spTree>
    <p:extLst>
      <p:ext uri="{BB962C8B-B14F-4D97-AF65-F5344CB8AC3E}">
        <p14:creationId xmlns:p14="http://schemas.microsoft.com/office/powerpoint/2010/main" val="19859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BFDBB-4C7B-4CB3-A89B-47B08CC6AF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structure determination and refinement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06A2C-F03B-48D5-9C1F-F98A5355D8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54575"/>
            <a:ext cx="457200" cy="138113"/>
          </a:xfrm>
        </p:spPr>
        <p:txBody>
          <a:bodyPr/>
          <a:lstStyle/>
          <a:p>
            <a:fld id="{AEFAAC5A-9C4F-4278-920D-DF2BAB59574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7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274867D9-E9E8-4AA1-87FF-948A180F3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2F8E469-C908-40AC-9FA3-FED202702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Understand Structure of Biomacromolecules </a:t>
            </a:r>
          </a:p>
          <a:p>
            <a:r>
              <a:rPr lang="en-US" dirty="0"/>
              <a:t>SAXS, Ultra-Wide Angles Scattering Experiments, and PDF analysis</a:t>
            </a:r>
          </a:p>
          <a:p>
            <a:pPr lvl="1"/>
            <a:r>
              <a:rPr lang="en-US" dirty="0"/>
              <a:t>Benchmark Sample: Mo</a:t>
            </a:r>
            <a:r>
              <a:rPr lang="en-US" baseline="-25000" dirty="0"/>
              <a:t>132</a:t>
            </a:r>
            <a:r>
              <a:rPr lang="en-US" dirty="0"/>
              <a:t>, Cyclodextrin</a:t>
            </a:r>
          </a:p>
          <a:p>
            <a:pPr lvl="1"/>
            <a:r>
              <a:rPr lang="en-US" dirty="0"/>
              <a:t>Application: Chain Conformation, Counterion Condensation</a:t>
            </a:r>
          </a:p>
          <a:p>
            <a:r>
              <a:rPr lang="en-US" dirty="0"/>
              <a:t>Summary and Looking Forward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7A7F8-DB69-4A8E-95EC-84C6DCEBB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1" y="-214669"/>
            <a:ext cx="8372901" cy="621711"/>
          </a:xfrm>
        </p:spPr>
        <p:txBody>
          <a:bodyPr/>
          <a:lstStyle/>
          <a:p>
            <a:r>
              <a:rPr lang="en-US" sz="2400" dirty="0"/>
              <a:t>Chain conformation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B7895-F561-466A-9D20-002504C318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23" name="Table 10">
            <a:extLst>
              <a:ext uri="{FF2B5EF4-FFF2-40B4-BE49-F238E27FC236}">
                <a16:creationId xmlns:a16="http://schemas.microsoft.com/office/drawing/2014/main" id="{EFFB3809-C647-4141-B304-508D0D360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980754"/>
              </p:ext>
            </p:extLst>
          </p:nvPr>
        </p:nvGraphicFramePr>
        <p:xfrm>
          <a:off x="337092" y="658375"/>
          <a:ext cx="5074959" cy="2019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277">
                  <a:extLst>
                    <a:ext uri="{9D8B030D-6E8A-4147-A177-3AD203B41FA5}">
                      <a16:colId xmlns:a16="http://schemas.microsoft.com/office/drawing/2014/main" val="1303579895"/>
                    </a:ext>
                  </a:extLst>
                </a:gridCol>
                <a:gridCol w="979851">
                  <a:extLst>
                    <a:ext uri="{9D8B030D-6E8A-4147-A177-3AD203B41FA5}">
                      <a16:colId xmlns:a16="http://schemas.microsoft.com/office/drawing/2014/main" val="2477039074"/>
                    </a:ext>
                  </a:extLst>
                </a:gridCol>
                <a:gridCol w="655487">
                  <a:extLst>
                    <a:ext uri="{9D8B030D-6E8A-4147-A177-3AD203B41FA5}">
                      <a16:colId xmlns:a16="http://schemas.microsoft.com/office/drawing/2014/main" val="1639849849"/>
                    </a:ext>
                  </a:extLst>
                </a:gridCol>
                <a:gridCol w="787747">
                  <a:extLst>
                    <a:ext uri="{9D8B030D-6E8A-4147-A177-3AD203B41FA5}">
                      <a16:colId xmlns:a16="http://schemas.microsoft.com/office/drawing/2014/main" val="2912816786"/>
                    </a:ext>
                  </a:extLst>
                </a:gridCol>
                <a:gridCol w="2185597">
                  <a:extLst>
                    <a:ext uri="{9D8B030D-6E8A-4147-A177-3AD203B41FA5}">
                      <a16:colId xmlns:a16="http://schemas.microsoft.com/office/drawing/2014/main" val="997268700"/>
                    </a:ext>
                  </a:extLst>
                </a:gridCol>
              </a:tblGrid>
              <a:tr h="213148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</a:rPr>
                        <a:t>Center / 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</a:rPr>
                        <a:t>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</a:rPr>
                        <a:t>FWHM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</a:rPr>
                        <a:t>Bond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079247"/>
                  </a:ext>
                </a:extLst>
              </a:tr>
              <a:tr h="213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C-H/O-H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7948870"/>
                  </a:ext>
                </a:extLst>
              </a:tr>
              <a:tr h="213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2.620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C-C/C-O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91901369"/>
                  </a:ext>
                </a:extLst>
              </a:tr>
              <a:tr h="213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1.322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Two Bonds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76029694"/>
                  </a:ext>
                </a:extLst>
              </a:tr>
              <a:tr h="213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2.82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Hydrogen Bond/Para-Positions in the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Glucosidic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Ring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69901273"/>
                  </a:ext>
                </a:extLst>
              </a:tr>
              <a:tr h="213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0.429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O2-C4, O3-C5…..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0051621"/>
                  </a:ext>
                </a:extLst>
              </a:tr>
              <a:tr h="2131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j-lt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O2-C5, O3-O5…..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08329159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8D3C1DF8-7A9D-4604-9911-4600603ECC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42" t="12620" b="5000"/>
          <a:stretch/>
        </p:blipFill>
        <p:spPr>
          <a:xfrm>
            <a:off x="2463722" y="2834408"/>
            <a:ext cx="2536455" cy="2020874"/>
          </a:xfrm>
          <a:prstGeom prst="rect">
            <a:avLst/>
          </a:prstGeom>
        </p:spPr>
      </p:pic>
      <p:pic>
        <p:nvPicPr>
          <p:cNvPr id="25" name="Picture 24" descr="Chart, funnel chart&#10;&#10;Description automatically generated">
            <a:extLst>
              <a:ext uri="{FF2B5EF4-FFF2-40B4-BE49-F238E27FC236}">
                <a16:creationId xmlns:a16="http://schemas.microsoft.com/office/drawing/2014/main" id="{2DEB01B5-A03B-480F-A493-46D3B5626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2" r="70746" b="53531"/>
          <a:stretch/>
        </p:blipFill>
        <p:spPr>
          <a:xfrm>
            <a:off x="254001" y="2834408"/>
            <a:ext cx="2089429" cy="1944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18A727-CECE-4DCE-A668-36F1607274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32" t="9980" r="13108" b="5616"/>
          <a:stretch/>
        </p:blipFill>
        <p:spPr>
          <a:xfrm>
            <a:off x="5412051" y="184031"/>
            <a:ext cx="3689591" cy="2967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49D8D5-ED76-48FE-8CB9-1E7A59D309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69" t="30000" r="43333" b="16543"/>
          <a:stretch/>
        </p:blipFill>
        <p:spPr>
          <a:xfrm>
            <a:off x="5588448" y="3200400"/>
            <a:ext cx="1930816" cy="1837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07B2B2-0C8D-4C92-B587-7448BE169391}"/>
              </a:ext>
            </a:extLst>
          </p:cNvPr>
          <p:cNvSpPr txBox="1"/>
          <p:nvPr/>
        </p:nvSpPr>
        <p:spPr>
          <a:xfrm>
            <a:off x="6111557" y="4003160"/>
            <a:ext cx="17208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Initial structure</a:t>
            </a:r>
            <a:endParaRPr lang="en-US" sz="8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BF4596C-7C28-458B-ADB2-BF19FF984605}"/>
              </a:ext>
            </a:extLst>
          </p:cNvPr>
          <p:cNvGrpSpPr/>
          <p:nvPr/>
        </p:nvGrpSpPr>
        <p:grpSpPr>
          <a:xfrm>
            <a:off x="5558298" y="3190180"/>
            <a:ext cx="2243959" cy="1841403"/>
            <a:chOff x="7832407" y="3082459"/>
            <a:chExt cx="2243959" cy="18414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D11157-A59C-441F-89A8-7BC9FDDD05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777" t="27778" r="40311" b="13480"/>
            <a:stretch/>
          </p:blipFill>
          <p:spPr>
            <a:xfrm>
              <a:off x="7832407" y="3082459"/>
              <a:ext cx="2057083" cy="184140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D68A91-0639-4756-8F74-FC08A110705A}"/>
                </a:ext>
              </a:extLst>
            </p:cNvPr>
            <p:cNvSpPr txBox="1"/>
            <p:nvPr/>
          </p:nvSpPr>
          <p:spPr>
            <a:xfrm>
              <a:off x="8355516" y="3787716"/>
              <a:ext cx="172085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Refined structure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197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7A7F8-DB69-4A8E-95EC-84C6DCEBB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1" y="-214669"/>
            <a:ext cx="8372901" cy="621711"/>
          </a:xfrm>
        </p:spPr>
        <p:txBody>
          <a:bodyPr/>
          <a:lstStyle/>
          <a:p>
            <a:r>
              <a:rPr lang="en-US" sz="2400" dirty="0"/>
              <a:t>Counterion association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B7895-F561-466A-9D20-002504C318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9801C-E705-4462-8B2B-C9F454356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0" t="7281" r="3366" b="5353"/>
          <a:stretch/>
        </p:blipFill>
        <p:spPr>
          <a:xfrm>
            <a:off x="441960" y="586740"/>
            <a:ext cx="4175760" cy="3108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A1C0E1-3235-49E9-AB5E-DDD7C5601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67" t="21185" r="29250" b="29926"/>
          <a:stretch/>
        </p:blipFill>
        <p:spPr>
          <a:xfrm>
            <a:off x="4968240" y="96186"/>
            <a:ext cx="4175760" cy="1927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0DE8FC-1F4B-4449-A5DD-8DE2D82ED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669" y="2023460"/>
            <a:ext cx="4175761" cy="320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7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7A7F8-DB69-4A8E-95EC-84C6DCEBB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1" y="-214669"/>
            <a:ext cx="8889999" cy="621711"/>
          </a:xfrm>
        </p:spPr>
        <p:txBody>
          <a:bodyPr/>
          <a:lstStyle/>
          <a:p>
            <a:r>
              <a:rPr lang="en-US" sz="2400" dirty="0"/>
              <a:t>Counterion association and Chain conformation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B7895-F561-466A-9D20-002504C318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2450D9-AC90-41CB-B9AE-142BF7EF7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51" t="23273" r="38431" b="26788"/>
          <a:stretch/>
        </p:blipFill>
        <p:spPr>
          <a:xfrm>
            <a:off x="947693" y="458510"/>
            <a:ext cx="2818163" cy="1727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D56C75-F1F0-4EF1-AC58-A28C3BE49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25091" r="27659" b="40000"/>
          <a:stretch/>
        </p:blipFill>
        <p:spPr>
          <a:xfrm>
            <a:off x="410174" y="2301528"/>
            <a:ext cx="3893202" cy="1299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32CB98-490F-4330-BCDF-DB7821354384}"/>
              </a:ext>
            </a:extLst>
          </p:cNvPr>
          <p:cNvSpPr txBox="1"/>
          <p:nvPr/>
        </p:nvSpPr>
        <p:spPr>
          <a:xfrm>
            <a:off x="410174" y="3140073"/>
            <a:ext cx="312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Initial structure, determined at low concentration and low ionic strength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0285D-12DD-4742-B629-4218B4C57FC9}"/>
              </a:ext>
            </a:extLst>
          </p:cNvPr>
          <p:cNvSpPr txBox="1"/>
          <p:nvPr/>
        </p:nvSpPr>
        <p:spPr>
          <a:xfrm>
            <a:off x="947693" y="1835614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Refinement result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90FE30-A376-4A88-AE6F-F9B8A6FCB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407042"/>
            <a:ext cx="4640580" cy="35585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FF3D45-2344-4704-84DB-FAC9F8137A3A}"/>
              </a:ext>
            </a:extLst>
          </p:cNvPr>
          <p:cNvSpPr txBox="1"/>
          <p:nvPr/>
        </p:nvSpPr>
        <p:spPr>
          <a:xfrm>
            <a:off x="7951422" y="3370906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50</a:t>
            </a:r>
            <a:endParaRPr lang="en-US" sz="7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FEC39A-D793-4569-9A36-4148703241CD}"/>
              </a:ext>
            </a:extLst>
          </p:cNvPr>
          <p:cNvSpPr/>
          <p:nvPr/>
        </p:nvSpPr>
        <p:spPr>
          <a:xfrm>
            <a:off x="5745480" y="1257534"/>
            <a:ext cx="716280" cy="540786"/>
          </a:xfrm>
          <a:prstGeom prst="ellipse">
            <a:avLst/>
          </a:prstGeom>
          <a:solidFill>
            <a:srgbClr val="7AB800">
              <a:alpha val="50196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44BEE5-F5A3-47EB-B0CD-7FA53071D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12" y="3671400"/>
            <a:ext cx="2618724" cy="11838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C24EBF2-41C5-4E50-9FBE-B81E8BBC02C3}"/>
              </a:ext>
            </a:extLst>
          </p:cNvPr>
          <p:cNvSpPr txBox="1"/>
          <p:nvPr/>
        </p:nvSpPr>
        <p:spPr>
          <a:xfrm>
            <a:off x="4853940" y="381737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125 mg/ml Heparin sodium salt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A17E6D-8C53-4FE1-89C7-69A5EC875A4B}"/>
              </a:ext>
            </a:extLst>
          </p:cNvPr>
          <p:cNvSpPr txBox="1"/>
          <p:nvPr/>
        </p:nvSpPr>
        <p:spPr>
          <a:xfrm>
            <a:off x="5015220" y="541136"/>
            <a:ext cx="339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Sodium Counterion Association</a:t>
            </a:r>
          </a:p>
        </p:txBody>
      </p:sp>
    </p:spTree>
    <p:extLst>
      <p:ext uri="{BB962C8B-B14F-4D97-AF65-F5344CB8AC3E}">
        <p14:creationId xmlns:p14="http://schemas.microsoft.com/office/powerpoint/2010/main" val="48864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F606A-8ED9-45A7-9861-0A6BF233F1D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3842841" y="4901112"/>
            <a:ext cx="457200" cy="137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0710A6-E79C-4DC0-BB85-C36EC495C88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8BFD7-AF68-4D78-AA93-938FFDDF8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39" r="11097"/>
          <a:stretch/>
        </p:blipFill>
        <p:spPr>
          <a:xfrm>
            <a:off x="4071441" y="1739242"/>
            <a:ext cx="3859159" cy="3114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5E583F-E00F-44D2-BF41-774F19423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3" t="8386" r="13616" b="4902"/>
          <a:stretch/>
        </p:blipFill>
        <p:spPr>
          <a:xfrm>
            <a:off x="262095" y="1321925"/>
            <a:ext cx="3809346" cy="32022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B159D6-BBC4-4159-80F8-9E900D14C9E7}"/>
              </a:ext>
            </a:extLst>
          </p:cNvPr>
          <p:cNvSpPr/>
          <p:nvPr/>
        </p:nvSpPr>
        <p:spPr>
          <a:xfrm>
            <a:off x="2203403" y="2183129"/>
            <a:ext cx="1889760" cy="807720"/>
          </a:xfrm>
          <a:prstGeom prst="rect">
            <a:avLst/>
          </a:prstGeom>
          <a:solidFill>
            <a:srgbClr val="E48312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82516-5F02-43F2-BC38-5E26C874779A}"/>
              </a:ext>
            </a:extLst>
          </p:cNvPr>
          <p:cNvSpPr/>
          <p:nvPr/>
        </p:nvSpPr>
        <p:spPr>
          <a:xfrm>
            <a:off x="5254445" y="1957202"/>
            <a:ext cx="2450522" cy="2327120"/>
          </a:xfrm>
          <a:prstGeom prst="rect">
            <a:avLst/>
          </a:prstGeom>
          <a:solidFill>
            <a:srgbClr val="E48312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B3AFB-2020-42A1-9AD4-E5923C026791}"/>
              </a:ext>
            </a:extLst>
          </p:cNvPr>
          <p:cNvSpPr txBox="1"/>
          <p:nvPr/>
        </p:nvSpPr>
        <p:spPr>
          <a:xfrm>
            <a:off x="3731991" y="1003271"/>
            <a:ext cx="19736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E48312"/>
                </a:solidFill>
              </a:rPr>
              <a:t>Particle size and shape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77A14-8C2D-472F-8EC6-41DE589EB1AE}"/>
              </a:ext>
            </a:extLst>
          </p:cNvPr>
          <p:cNvSpPr/>
          <p:nvPr/>
        </p:nvSpPr>
        <p:spPr>
          <a:xfrm>
            <a:off x="569125" y="1478390"/>
            <a:ext cx="1597643" cy="156210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98CE7A-1601-4A9D-AFA0-BFDC4F6A3842}"/>
              </a:ext>
            </a:extLst>
          </p:cNvPr>
          <p:cNvSpPr txBox="1"/>
          <p:nvPr/>
        </p:nvSpPr>
        <p:spPr>
          <a:xfrm>
            <a:off x="813532" y="885599"/>
            <a:ext cx="19447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B050"/>
                </a:solidFill>
              </a:rPr>
              <a:t>Short range correlation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580F37-4549-4630-8B0E-4EA3CC03ED45}"/>
              </a:ext>
            </a:extLst>
          </p:cNvPr>
          <p:cNvSpPr txBox="1"/>
          <p:nvPr/>
        </p:nvSpPr>
        <p:spPr>
          <a:xfrm>
            <a:off x="2318657" y="4888490"/>
            <a:ext cx="51945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B050"/>
                </a:solidFill>
              </a:rPr>
              <a:t>Information about short range correlation is missing in the SAXS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07B51D-AD09-435F-A117-DBA2BD8B534B}"/>
              </a:ext>
            </a:extLst>
          </p:cNvPr>
          <p:cNvSpPr txBox="1"/>
          <p:nvPr/>
        </p:nvSpPr>
        <p:spPr>
          <a:xfrm>
            <a:off x="1314074" y="4449064"/>
            <a:ext cx="21643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WAXS+SAXS PDF profile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635C8-8BF3-4F67-B3C6-ADEE32C5BAFF}"/>
              </a:ext>
            </a:extLst>
          </p:cNvPr>
          <p:cNvSpPr txBox="1"/>
          <p:nvPr/>
        </p:nvSpPr>
        <p:spPr>
          <a:xfrm>
            <a:off x="5388228" y="4599105"/>
            <a:ext cx="26100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SAXS only PDF profile (&lt; 1 </a:t>
            </a:r>
            <a:r>
              <a:rPr lang="en-US" sz="1400" dirty="0">
                <a:latin typeface="+mj-lt"/>
              </a:rPr>
              <a:t>Å</a:t>
            </a:r>
            <a:r>
              <a:rPr lang="en-US" sz="1400" baseline="30000" dirty="0">
                <a:latin typeface="+mj-lt"/>
              </a:rPr>
              <a:t>-1</a:t>
            </a:r>
            <a:r>
              <a:rPr lang="en-US" sz="1350" dirty="0"/>
              <a:t>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96683C-9B3B-4DF5-A914-69AFC358B45E}"/>
              </a:ext>
            </a:extLst>
          </p:cNvPr>
          <p:cNvCxnSpPr/>
          <p:nvPr/>
        </p:nvCxnSpPr>
        <p:spPr>
          <a:xfrm flipH="1">
            <a:off x="3731991" y="1409810"/>
            <a:ext cx="339450" cy="64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4D6A7C-E8E0-4AC0-ADCB-A00B550AFC46}"/>
              </a:ext>
            </a:extLst>
          </p:cNvPr>
          <p:cNvCxnSpPr>
            <a:cxnSpLocks/>
          </p:cNvCxnSpPr>
          <p:nvPr/>
        </p:nvCxnSpPr>
        <p:spPr>
          <a:xfrm>
            <a:off x="4332427" y="1495867"/>
            <a:ext cx="1068704" cy="26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3AD1B7A-359B-48BE-ABC8-78391307D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95" y="161672"/>
            <a:ext cx="6654688" cy="621711"/>
          </a:xfrm>
        </p:spPr>
        <p:txBody>
          <a:bodyPr/>
          <a:lstStyle/>
          <a:p>
            <a:r>
              <a:rPr lang="en-US" dirty="0"/>
              <a:t>Improved resolution compared with SAXS PDF profile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D31166F-393C-4282-9576-1111DE69BC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96" t="8634" r="11495" b="4364"/>
          <a:stretch/>
        </p:blipFill>
        <p:spPr>
          <a:xfrm>
            <a:off x="6562413" y="-22135"/>
            <a:ext cx="2551015" cy="207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1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ABAE-5EAE-49D9-8DAD-470895FDA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 to protein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3CAEF-0CBA-4DEC-A97A-EF8A87F329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5A568-C6DC-45A6-B2E5-AEB2BA959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1118367"/>
            <a:ext cx="5052059" cy="3874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67FAA7-F51A-4F41-A140-6B9D753B31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20" t="10558" r="20080" b="9442"/>
          <a:stretch/>
        </p:blipFill>
        <p:spPr>
          <a:xfrm>
            <a:off x="5853821" y="2188745"/>
            <a:ext cx="1270877" cy="186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9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ABAE-5EAE-49D9-8DAD-470895FDA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 to protein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3CAEF-0CBA-4DEC-A97A-EF8A87F329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67FAA7-F51A-4F41-A140-6B9D753B3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20" t="10558" r="20080" b="9442"/>
          <a:stretch/>
        </p:blipFill>
        <p:spPr>
          <a:xfrm>
            <a:off x="5968121" y="1929665"/>
            <a:ext cx="1270877" cy="18689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9D3711-62A2-4484-AF59-9FC23EF29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" y="792480"/>
            <a:ext cx="5674028" cy="435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6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C33B-D9B7-4AD2-8F75-05C431D7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71261-5B13-4176-894F-93113B91AD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1A9FE7-A727-43CF-AE2E-A50D9185F8C6}"/>
              </a:ext>
            </a:extLst>
          </p:cNvPr>
          <p:cNvSpPr txBox="1"/>
          <p:nvPr/>
        </p:nvSpPr>
        <p:spPr>
          <a:xfrm>
            <a:off x="542925" y="1048435"/>
            <a:ext cx="80581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Combined SAXS and WAXS beamlines to achieve wide </a:t>
            </a:r>
            <a:r>
              <a:rPr lang="en-US" i="1" dirty="0"/>
              <a:t>q</a:t>
            </a:r>
            <a:r>
              <a:rPr lang="en-US" dirty="0"/>
              <a:t>-range coverage on biomacromolecule solution X-ray scattering measurement.</a:t>
            </a:r>
          </a:p>
          <a:p>
            <a:pPr algn="just"/>
            <a:endParaRPr lang="en-US" dirty="0"/>
          </a:p>
          <a:p>
            <a:pPr algn="just"/>
            <a:r>
              <a:rPr lang="en-US" sz="1800" dirty="0"/>
              <a:t>Atomic PDF analysis is a promising method to make use of </a:t>
            </a:r>
            <a:r>
              <a:rPr lang="en-US" dirty="0"/>
              <a:t>WAXS data to </a:t>
            </a:r>
            <a:r>
              <a:rPr lang="en-US" sz="1800" dirty="0"/>
              <a:t>determine and refine structures for biomacromolecules in </a:t>
            </a:r>
            <a:r>
              <a:rPr lang="en-US" dirty="0"/>
              <a:t>pharmaceutically relevant environment</a:t>
            </a:r>
            <a:r>
              <a:rPr lang="en-US" sz="1800" dirty="0"/>
              <a:t>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6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B1CD1-5DFE-4A00-87D0-99AF036E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acknowledgement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AA1AE-EAEA-4664-BBF1-099D9940D33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191498-8800-4946-B888-3619AC3E0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724"/>
          <a:stretch/>
        </p:blipFill>
        <p:spPr>
          <a:xfrm>
            <a:off x="6097088" y="2908265"/>
            <a:ext cx="2635250" cy="5960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315A78-7978-451D-9434-9B8FFCDFA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864" y="3640536"/>
            <a:ext cx="1783262" cy="9693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C41FC7-DC75-4770-8F0F-10B547D0A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89" y="2135722"/>
            <a:ext cx="1868037" cy="4923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C256B1-CFA2-4479-91FC-CBB196919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415" y="1298368"/>
            <a:ext cx="1744386" cy="6045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D6E3FF-CEB6-4427-9720-F812090AB8B9}"/>
              </a:ext>
            </a:extLst>
          </p:cNvPr>
          <p:cNvSpPr txBox="1"/>
          <p:nvPr/>
        </p:nvSpPr>
        <p:spPr>
          <a:xfrm>
            <a:off x="1412875" y="139053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Dr. Olaf J. </a:t>
            </a:r>
            <a:r>
              <a:rPr lang="en-US" dirty="0" err="1"/>
              <a:t>Borkiewicz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C3CA9B-0FB6-4755-BE55-EE9C896A439C}"/>
              </a:ext>
            </a:extLst>
          </p:cNvPr>
          <p:cNvSpPr txBox="1"/>
          <p:nvPr/>
        </p:nvSpPr>
        <p:spPr>
          <a:xfrm>
            <a:off x="1709460" y="1662520"/>
            <a:ext cx="1744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Dr. Uta </a:t>
            </a:r>
            <a:r>
              <a:rPr lang="en-US" dirty="0" err="1"/>
              <a:t>Ruett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DCB98D-AAC1-4EA1-8150-5D3896EF5134}"/>
              </a:ext>
            </a:extLst>
          </p:cNvPr>
          <p:cNvSpPr txBox="1"/>
          <p:nvPr/>
        </p:nvSpPr>
        <p:spPr>
          <a:xfrm>
            <a:off x="3914498" y="1489890"/>
            <a:ext cx="1920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Dr. </a:t>
            </a:r>
            <a:r>
              <a:rPr lang="en-US" dirty="0" err="1"/>
              <a:t>Xiaobing</a:t>
            </a:r>
            <a:r>
              <a:rPr lang="en-US" dirty="0"/>
              <a:t> </a:t>
            </a:r>
            <a:r>
              <a:rPr lang="en-US" dirty="0" err="1"/>
              <a:t>Zuo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DBE826-D760-45AB-ABE9-D1BE87EB6260}"/>
              </a:ext>
            </a:extLst>
          </p:cNvPr>
          <p:cNvSpPr txBox="1"/>
          <p:nvPr/>
        </p:nvSpPr>
        <p:spPr>
          <a:xfrm>
            <a:off x="1709460" y="231540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Dr. Fan Zhang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9C37C2-2D13-4607-A242-93DA4869862D}"/>
              </a:ext>
            </a:extLst>
          </p:cNvPr>
          <p:cNvSpPr txBox="1"/>
          <p:nvPr/>
        </p:nvSpPr>
        <p:spPr>
          <a:xfrm>
            <a:off x="3995460" y="23122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Dr. Igor Levin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7B7691-1D87-4C0C-910B-D11DC065BD2D}"/>
              </a:ext>
            </a:extLst>
          </p:cNvPr>
          <p:cNvSpPr txBox="1"/>
          <p:nvPr/>
        </p:nvSpPr>
        <p:spPr>
          <a:xfrm>
            <a:off x="2357651" y="304451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Dr. Alexander </a:t>
            </a:r>
            <a:r>
              <a:rPr lang="en-US" dirty="0" err="1"/>
              <a:t>Grishaev</a:t>
            </a:r>
            <a:r>
              <a:rPr lang="en-US" dirty="0"/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9210DE-9C40-4B8D-A29E-F865EDCF31D4}"/>
              </a:ext>
            </a:extLst>
          </p:cNvPr>
          <p:cNvSpPr txBox="1"/>
          <p:nvPr/>
        </p:nvSpPr>
        <p:spPr>
          <a:xfrm>
            <a:off x="2611367" y="400421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Dr. Mrinal K. Bera</a:t>
            </a:r>
          </a:p>
        </p:txBody>
      </p:sp>
    </p:spTree>
    <p:extLst>
      <p:ext uri="{BB962C8B-B14F-4D97-AF65-F5344CB8AC3E}">
        <p14:creationId xmlns:p14="http://schemas.microsoft.com/office/powerpoint/2010/main" val="196179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4854575"/>
            <a:ext cx="457200" cy="138113"/>
          </a:xfrm>
        </p:spPr>
        <p:txBody>
          <a:bodyPr/>
          <a:lstStyle/>
          <a:p>
            <a:fld id="{AEFAAC5A-9C4F-4278-920D-DF2BAB59574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B19B9C-A401-704B-9452-527FB2B3747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22AC-5072-42B5-BA06-16D68DE3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CD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EE7E3E-C14F-4DB5-AF01-65B1CFC1ACD5}"/>
              </a:ext>
            </a:extLst>
          </p:cNvPr>
          <p:cNvCxnSpPr/>
          <p:nvPr/>
        </p:nvCxnSpPr>
        <p:spPr>
          <a:xfrm>
            <a:off x="1395570" y="1435101"/>
            <a:ext cx="0" cy="1949449"/>
          </a:xfrm>
          <a:prstGeom prst="line">
            <a:avLst/>
          </a:prstGeom>
          <a:ln w="3175"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4FC824-E5E4-4395-98D6-94332419C44D}"/>
              </a:ext>
            </a:extLst>
          </p:cNvPr>
          <p:cNvCxnSpPr/>
          <p:nvPr/>
        </p:nvCxnSpPr>
        <p:spPr>
          <a:xfrm>
            <a:off x="1916270" y="1714501"/>
            <a:ext cx="0" cy="194944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312F6C-DA0B-4D82-8D86-8951A17FF462}"/>
              </a:ext>
            </a:extLst>
          </p:cNvPr>
          <p:cNvCxnSpPr/>
          <p:nvPr/>
        </p:nvCxnSpPr>
        <p:spPr>
          <a:xfrm>
            <a:off x="2417920" y="1549401"/>
            <a:ext cx="0" cy="1949449"/>
          </a:xfrm>
          <a:prstGeom prst="line">
            <a:avLst/>
          </a:prstGeom>
          <a:ln w="3175"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328903-7E04-4195-87B2-37DD670AFB0E}"/>
              </a:ext>
            </a:extLst>
          </p:cNvPr>
          <p:cNvCxnSpPr>
            <a:cxnSpLocks/>
          </p:cNvCxnSpPr>
          <p:nvPr/>
        </p:nvCxnSpPr>
        <p:spPr>
          <a:xfrm>
            <a:off x="2665570" y="2101850"/>
            <a:ext cx="0" cy="1403350"/>
          </a:xfrm>
          <a:prstGeom prst="line">
            <a:avLst/>
          </a:prstGeom>
          <a:ln w="3175"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44E7C0-78FF-43F0-A7ED-88AF0A6D5329}"/>
              </a:ext>
            </a:extLst>
          </p:cNvPr>
          <p:cNvCxnSpPr>
            <a:cxnSpLocks/>
          </p:cNvCxnSpPr>
          <p:nvPr/>
        </p:nvCxnSpPr>
        <p:spPr>
          <a:xfrm>
            <a:off x="3046570" y="2095500"/>
            <a:ext cx="0" cy="1555750"/>
          </a:xfrm>
          <a:prstGeom prst="line">
            <a:avLst/>
          </a:prstGeom>
          <a:ln w="3175"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3022F2-08EA-4DE3-85BC-491F9CB44C85}"/>
              </a:ext>
            </a:extLst>
          </p:cNvPr>
          <p:cNvCxnSpPr>
            <a:cxnSpLocks/>
          </p:cNvCxnSpPr>
          <p:nvPr/>
        </p:nvCxnSpPr>
        <p:spPr>
          <a:xfrm>
            <a:off x="3548220" y="2114550"/>
            <a:ext cx="0" cy="1714500"/>
          </a:xfrm>
          <a:prstGeom prst="line">
            <a:avLst/>
          </a:prstGeom>
          <a:ln w="3175"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333E12-572B-4DB1-BE32-BBF9C6D31C72}"/>
              </a:ext>
            </a:extLst>
          </p:cNvPr>
          <p:cNvCxnSpPr>
            <a:cxnSpLocks/>
          </p:cNvCxnSpPr>
          <p:nvPr/>
        </p:nvCxnSpPr>
        <p:spPr>
          <a:xfrm>
            <a:off x="3713320" y="2114550"/>
            <a:ext cx="0" cy="1708150"/>
          </a:xfrm>
          <a:prstGeom prst="line">
            <a:avLst/>
          </a:prstGeom>
          <a:ln w="3175"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93993F3-AADB-4C27-9DAC-067DB0DA920F}"/>
              </a:ext>
            </a:extLst>
          </p:cNvPr>
          <p:cNvCxnSpPr>
            <a:cxnSpLocks/>
          </p:cNvCxnSpPr>
          <p:nvPr/>
        </p:nvCxnSpPr>
        <p:spPr>
          <a:xfrm>
            <a:off x="3898900" y="2127250"/>
            <a:ext cx="0" cy="1828800"/>
          </a:xfrm>
          <a:prstGeom prst="line">
            <a:avLst/>
          </a:prstGeom>
          <a:ln w="3175"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1F4C84F-39EB-4662-BAB5-2D483D135CA8}"/>
              </a:ext>
            </a:extLst>
          </p:cNvPr>
          <p:cNvGraphicFramePr>
            <a:graphicFrameLocks noGrp="1"/>
          </p:cNvGraphicFramePr>
          <p:nvPr/>
        </p:nvGraphicFramePr>
        <p:xfrm>
          <a:off x="5622926" y="1537286"/>
          <a:ext cx="2629534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767">
                  <a:extLst>
                    <a:ext uri="{9D8B030D-6E8A-4147-A177-3AD203B41FA5}">
                      <a16:colId xmlns:a16="http://schemas.microsoft.com/office/drawing/2014/main" val="1630081173"/>
                    </a:ext>
                  </a:extLst>
                </a:gridCol>
                <a:gridCol w="1314767">
                  <a:extLst>
                    <a:ext uri="{9D8B030D-6E8A-4147-A177-3AD203B41FA5}">
                      <a16:colId xmlns:a16="http://schemas.microsoft.com/office/drawing/2014/main" val="1585024707"/>
                    </a:ext>
                  </a:extLst>
                </a:gridCol>
              </a:tblGrid>
              <a:tr h="23569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+mj-lt"/>
                        </a:rPr>
                        <a:t>Simulated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+mj-lt"/>
                        </a:rPr>
                        <a:t>Observed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745489"/>
                  </a:ext>
                </a:extLst>
              </a:tr>
              <a:tr h="235691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+mj-lt"/>
                        </a:rPr>
                        <a:t>q / Å</a:t>
                      </a:r>
                      <a:r>
                        <a:rPr lang="en-US" sz="1200" b="0" baseline="30000" dirty="0">
                          <a:latin typeface="+mj-lt"/>
                        </a:rPr>
                        <a:t>-1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+mj-lt"/>
                        </a:rPr>
                        <a:t>q / Å</a:t>
                      </a:r>
                      <a:r>
                        <a:rPr lang="en-US" sz="1200" b="0" baseline="30000" dirty="0">
                          <a:latin typeface="+mj-lt"/>
                        </a:rPr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421971"/>
                  </a:ext>
                </a:extLst>
              </a:tr>
              <a:tr h="23569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+mj-lt"/>
                        </a:rPr>
                        <a:t>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+mj-lt"/>
                        </a:rPr>
                        <a:t>0.83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161520"/>
                  </a:ext>
                </a:extLst>
              </a:tr>
              <a:tr h="23569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+mj-lt"/>
                        </a:rPr>
                        <a:t>1.42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+mj-lt"/>
                        </a:rPr>
                        <a:t>1.52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0451873"/>
                  </a:ext>
                </a:extLst>
              </a:tr>
              <a:tr h="23569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+mj-lt"/>
                        </a:rPr>
                        <a:t>1.97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+mj-lt"/>
                        </a:rPr>
                        <a:t>1.98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671943"/>
                  </a:ext>
                </a:extLst>
              </a:tr>
              <a:tr h="23569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+mj-lt"/>
                        </a:rPr>
                        <a:t>2.54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+mj-lt"/>
                        </a:rPr>
                        <a:t>2.58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531056"/>
                  </a:ext>
                </a:extLst>
              </a:tr>
              <a:tr h="23569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+mj-lt"/>
                        </a:rPr>
                        <a:t>3.38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+mj-lt"/>
                        </a:rPr>
                        <a:t>3.43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1216068"/>
                  </a:ext>
                </a:extLst>
              </a:tr>
              <a:tr h="23569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+mj-lt"/>
                        </a:rPr>
                        <a:t>5.26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+mj-lt"/>
                        </a:rPr>
                        <a:t>5.22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4841658"/>
                  </a:ext>
                </a:extLst>
              </a:tr>
              <a:tr h="23569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+mj-lt"/>
                        </a:rPr>
                        <a:t>7.9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+mj-lt"/>
                        </a:rPr>
                        <a:t>7.9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3827774"/>
                  </a:ext>
                </a:extLst>
              </a:tr>
              <a:tr h="23569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+mj-lt"/>
                        </a:rPr>
                        <a:t>9.0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+mj-lt"/>
                        </a:rPr>
                        <a:t>9.0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2675243"/>
                  </a:ext>
                </a:extLst>
              </a:tr>
              <a:tr h="23569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+mj-lt"/>
                        </a:rPr>
                        <a:t>11.1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+mj-lt"/>
                        </a:rPr>
                        <a:t>11.0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0407969"/>
                  </a:ext>
                </a:extLst>
              </a:tr>
              <a:tr h="23569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+mj-lt"/>
                        </a:rPr>
                        <a:t>13.7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+mj-lt"/>
                        </a:rPr>
                        <a:t>13.7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73623"/>
                  </a:ext>
                </a:extLst>
              </a:tr>
            </a:tbl>
          </a:graphicData>
        </a:graphic>
      </p:graphicFrame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1BE0D59-699C-4C31-86CA-BD64585AD9DF}"/>
              </a:ext>
            </a:extLst>
          </p:cNvPr>
          <p:cNvCxnSpPr>
            <a:cxnSpLocks/>
          </p:cNvCxnSpPr>
          <p:nvPr/>
        </p:nvCxnSpPr>
        <p:spPr>
          <a:xfrm>
            <a:off x="3433920" y="2114550"/>
            <a:ext cx="0" cy="1708150"/>
          </a:xfrm>
          <a:prstGeom prst="line">
            <a:avLst/>
          </a:prstGeom>
          <a:ln w="3175"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AF1151-B007-45EB-86C5-63667BC5C0B2}"/>
              </a:ext>
            </a:extLst>
          </p:cNvPr>
          <p:cNvCxnSpPr/>
          <p:nvPr/>
        </p:nvCxnSpPr>
        <p:spPr>
          <a:xfrm>
            <a:off x="2163920" y="1651001"/>
            <a:ext cx="0" cy="1949449"/>
          </a:xfrm>
          <a:prstGeom prst="line">
            <a:avLst/>
          </a:prstGeom>
          <a:ln w="3175"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B4CC8702-9286-483D-A50B-8BDEE59FE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13" t="1909" r="4844" b="7495"/>
          <a:stretch/>
        </p:blipFill>
        <p:spPr>
          <a:xfrm>
            <a:off x="439894" y="1390651"/>
            <a:ext cx="4451351" cy="3581538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A0F95295-8DCE-4DDF-9A83-C55822AC14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1019437"/>
            <a:ext cx="8372901" cy="374786"/>
          </a:xfrm>
        </p:spPr>
        <p:txBody>
          <a:bodyPr/>
          <a:lstStyle/>
          <a:p>
            <a:r>
              <a:rPr lang="en-US" dirty="0"/>
              <a:t>Simulated (</a:t>
            </a:r>
            <a:r>
              <a:rPr lang="en-US" dirty="0" err="1"/>
              <a:t>crysol</a:t>
            </a:r>
            <a:r>
              <a:rPr lang="en-US" dirty="0"/>
              <a:t>) and Experimental </a:t>
            </a:r>
            <a:r>
              <a:rPr lang="en-US" i="1" dirty="0"/>
              <a:t>I</a:t>
            </a:r>
            <a:r>
              <a:rPr lang="en-US" dirty="0"/>
              <a:t>-</a:t>
            </a:r>
            <a:r>
              <a:rPr lang="en-US" i="1" dirty="0"/>
              <a:t>q</a:t>
            </a:r>
            <a:r>
              <a:rPr lang="en-US" dirty="0"/>
              <a:t>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93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AE3C0D-B2CD-461A-A455-0C3620059F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FFE69-5493-474A-84A7-D0F8EB148B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54575"/>
            <a:ext cx="457200" cy="138113"/>
          </a:xfrm>
        </p:spPr>
        <p:txBody>
          <a:bodyPr/>
          <a:lstStyle/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3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F276-CB2B-4AD5-8826-A802A3966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CD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BEE2F05-E4D1-423E-81A7-3C33F8A764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1019437"/>
            <a:ext cx="8372901" cy="374786"/>
          </a:xfrm>
        </p:spPr>
        <p:txBody>
          <a:bodyPr/>
          <a:lstStyle/>
          <a:p>
            <a:r>
              <a:rPr lang="en-US" i="1" dirty="0"/>
              <a:t>G</a:t>
            </a:r>
            <a:r>
              <a:rPr lang="en-US" dirty="0"/>
              <a:t>(</a:t>
            </a:r>
            <a:r>
              <a:rPr lang="en-US" i="1" dirty="0"/>
              <a:t>r</a:t>
            </a:r>
            <a:r>
              <a:rPr lang="en-US" dirty="0"/>
              <a:t>) Extracted from Simulated and Experimental Data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AF829-B8FB-401F-A98D-AF2E2BD66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5" t="10425" r="11275" b="3248"/>
          <a:stretch/>
        </p:blipFill>
        <p:spPr>
          <a:xfrm>
            <a:off x="612112" y="1454402"/>
            <a:ext cx="4146550" cy="33211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15816E-5F6D-421D-B8E5-BC38A3F3BF0F}"/>
              </a:ext>
            </a:extLst>
          </p:cNvPr>
          <p:cNvSpPr txBox="1"/>
          <p:nvPr/>
        </p:nvSpPr>
        <p:spPr>
          <a:xfrm>
            <a:off x="4888202" y="2315586"/>
            <a:ext cx="4050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simulated one from a structure without considering atom thermal motion, resulting in sharper peaks</a:t>
            </a:r>
          </a:p>
        </p:txBody>
      </p:sp>
    </p:spTree>
    <p:extLst>
      <p:ext uri="{BB962C8B-B14F-4D97-AF65-F5344CB8AC3E}">
        <p14:creationId xmlns:p14="http://schemas.microsoft.com/office/powerpoint/2010/main" val="412744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9D2E-6BC7-47B1-9EBB-20367F2E5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 Structure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9404B-BF01-4616-A48F-C8465B9248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C152A1-E648-4B17-8E82-1F8709532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096719"/>
            <a:ext cx="4640580" cy="3558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F65A09-9E5A-4E19-A7B8-E6703EEF3E24}"/>
              </a:ext>
            </a:extLst>
          </p:cNvPr>
          <p:cNvSpPr txBox="1"/>
          <p:nvPr/>
        </p:nvSpPr>
        <p:spPr>
          <a:xfrm>
            <a:off x="1483579" y="4138860"/>
            <a:ext cx="6477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Structure Function</a:t>
            </a:r>
          </a:p>
          <a:p>
            <a:pPr algn="ctr"/>
            <a:r>
              <a:rPr lang="en-US" dirty="0"/>
              <a:t> (different from the structure factor used in SAXS community)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37D7C8-3206-4DF6-9D6A-4B86F1067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5" t="9682" r="10228" b="4604"/>
          <a:stretch/>
        </p:blipFill>
        <p:spPr>
          <a:xfrm>
            <a:off x="547430" y="1311853"/>
            <a:ext cx="4024570" cy="306602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5929D4-8E5E-4CFD-A888-A532AF5066A8}"/>
              </a:ext>
            </a:extLst>
          </p:cNvPr>
          <p:cNvCxnSpPr/>
          <p:nvPr/>
        </p:nvCxnSpPr>
        <p:spPr>
          <a:xfrm>
            <a:off x="3860800" y="2520950"/>
            <a:ext cx="7828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F8C037-00B0-4752-AE8D-0B8216375A08}"/>
              </a:ext>
            </a:extLst>
          </p:cNvPr>
          <p:cNvSpPr txBox="1"/>
          <p:nvPr/>
        </p:nvSpPr>
        <p:spPr>
          <a:xfrm>
            <a:off x="2798763" y="2173106"/>
            <a:ext cx="3113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I</a:t>
            </a:r>
            <a:r>
              <a:rPr lang="en-US" sz="1200" dirty="0"/>
              <a:t>(</a:t>
            </a:r>
            <a:r>
              <a:rPr lang="en-US" sz="1200" i="1" dirty="0"/>
              <a:t>q</a:t>
            </a:r>
            <a:r>
              <a:rPr lang="en-US" sz="1200" dirty="0"/>
              <a:t>) normalized by atomic form factor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96482-5CC2-40C7-A83E-93F628E63840}"/>
              </a:ext>
            </a:extLst>
          </p:cNvPr>
          <p:cNvSpPr txBox="1"/>
          <p:nvPr/>
        </p:nvSpPr>
        <p:spPr>
          <a:xfrm>
            <a:off x="1515639" y="1030241"/>
            <a:ext cx="68282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Various corrections: q Space Resampling, Data Smoothing, Linear Interpolate q to 0….</a:t>
            </a:r>
          </a:p>
        </p:txBody>
      </p:sp>
    </p:spTree>
    <p:extLst>
      <p:ext uri="{BB962C8B-B14F-4D97-AF65-F5344CB8AC3E}">
        <p14:creationId xmlns:p14="http://schemas.microsoft.com/office/powerpoint/2010/main" val="912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1872F60-47C7-4316-B949-ACB41D7AA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3" y="1040414"/>
            <a:ext cx="4640580" cy="35585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EE04AD-F9F4-4F8B-B4E5-2B5A42317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169" y="1040414"/>
            <a:ext cx="4640580" cy="3558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47A7F8-DB69-4A8E-95EC-84C6DCEBB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i="1" dirty="0"/>
              <a:t>G</a:t>
            </a:r>
            <a:r>
              <a:rPr lang="en-US" sz="2400" dirty="0"/>
              <a:t>(</a:t>
            </a:r>
            <a:r>
              <a:rPr lang="en-US" sz="2400" i="1" cap="none" dirty="0"/>
              <a:t>r</a:t>
            </a:r>
            <a:r>
              <a:rPr lang="en-US" sz="2400" dirty="0"/>
              <a:t>) profile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B7895-F561-466A-9D20-002504C318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3DA83A-1670-439B-AE53-9AFB3803A4EB}"/>
              </a:ext>
            </a:extLst>
          </p:cNvPr>
          <p:cNvCxnSpPr/>
          <p:nvPr/>
        </p:nvCxnSpPr>
        <p:spPr>
          <a:xfrm>
            <a:off x="5911414" y="2278142"/>
            <a:ext cx="0" cy="166141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4F9CA6-4014-41A4-98E7-CB98D76E8E2B}"/>
              </a:ext>
            </a:extLst>
          </p:cNvPr>
          <p:cNvCxnSpPr/>
          <p:nvPr/>
        </p:nvCxnSpPr>
        <p:spPr>
          <a:xfrm flipH="1">
            <a:off x="5519528" y="1745487"/>
            <a:ext cx="39188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7930C5-7310-410B-9FF1-CE03304E71D6}"/>
              </a:ext>
            </a:extLst>
          </p:cNvPr>
          <p:cNvCxnSpPr>
            <a:cxnSpLocks/>
          </p:cNvCxnSpPr>
          <p:nvPr/>
        </p:nvCxnSpPr>
        <p:spPr>
          <a:xfrm>
            <a:off x="6126625" y="3294161"/>
            <a:ext cx="4176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98C1DC-FED9-4865-BBA2-BFFA449895B1}"/>
              </a:ext>
            </a:extLst>
          </p:cNvPr>
          <p:cNvSpPr txBox="1"/>
          <p:nvPr/>
        </p:nvSpPr>
        <p:spPr>
          <a:xfrm>
            <a:off x="5843852" y="3407795"/>
            <a:ext cx="15152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Inter-</a:t>
            </a:r>
            <a:r>
              <a:rPr lang="en-US" sz="1100" dirty="0" err="1">
                <a:solidFill>
                  <a:srgbClr val="FF0000"/>
                </a:solidFill>
              </a:rPr>
              <a:t>glucosidic</a:t>
            </a:r>
            <a:r>
              <a:rPr lang="en-US" sz="1100" dirty="0">
                <a:solidFill>
                  <a:srgbClr val="FF0000"/>
                </a:solidFill>
              </a:rPr>
              <a:t> ring conformation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F09DF1-1B97-4A1E-9EBF-02F5ED21F14C}"/>
              </a:ext>
            </a:extLst>
          </p:cNvPr>
          <p:cNvCxnSpPr/>
          <p:nvPr/>
        </p:nvCxnSpPr>
        <p:spPr>
          <a:xfrm>
            <a:off x="7172633" y="2364266"/>
            <a:ext cx="0" cy="1661413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3D0BF8C-A63B-4398-B0F2-E87023CD0FF2}"/>
              </a:ext>
            </a:extLst>
          </p:cNvPr>
          <p:cNvSpPr txBox="1"/>
          <p:nvPr/>
        </p:nvSpPr>
        <p:spPr>
          <a:xfrm>
            <a:off x="7188613" y="2722897"/>
            <a:ext cx="11511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Hydration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7812E0-605A-4B3D-ABE2-D23EEA759F4E}"/>
              </a:ext>
            </a:extLst>
          </p:cNvPr>
          <p:cNvSpPr txBox="1"/>
          <p:nvPr/>
        </p:nvSpPr>
        <p:spPr>
          <a:xfrm>
            <a:off x="5216143" y="1331634"/>
            <a:ext cx="25138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92D050"/>
                </a:solidFill>
              </a:rPr>
              <a:t>Intra-</a:t>
            </a:r>
            <a:r>
              <a:rPr lang="en-US" sz="1100" dirty="0" err="1">
                <a:solidFill>
                  <a:srgbClr val="92D050"/>
                </a:solidFill>
              </a:rPr>
              <a:t>glucosidic</a:t>
            </a:r>
            <a:r>
              <a:rPr lang="en-US" sz="1100" dirty="0">
                <a:solidFill>
                  <a:srgbClr val="92D050"/>
                </a:solidFill>
              </a:rPr>
              <a:t> ring covalent bonding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20BFD0C-EFED-4278-95CC-2E97036077D0}"/>
              </a:ext>
            </a:extLst>
          </p:cNvPr>
          <p:cNvCxnSpPr>
            <a:cxnSpLocks/>
          </p:cNvCxnSpPr>
          <p:nvPr/>
        </p:nvCxnSpPr>
        <p:spPr>
          <a:xfrm>
            <a:off x="3625256" y="2507174"/>
            <a:ext cx="897539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B2B56BE-AF2A-4336-BEB5-52C8BE3B5A24}"/>
              </a:ext>
            </a:extLst>
          </p:cNvPr>
          <p:cNvSpPr txBox="1"/>
          <p:nvPr/>
        </p:nvSpPr>
        <p:spPr>
          <a:xfrm>
            <a:off x="3442054" y="2256544"/>
            <a:ext cx="11977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1"/>
                </a:solidFill>
              </a:rPr>
              <a:t>Fourier transformation</a:t>
            </a:r>
          </a:p>
        </p:txBody>
      </p:sp>
      <p:pic>
        <p:nvPicPr>
          <p:cNvPr id="22" name="Picture 21" descr="Chart, funnel chart&#10;&#10;Description automatically generated">
            <a:extLst>
              <a:ext uri="{FF2B5EF4-FFF2-40B4-BE49-F238E27FC236}">
                <a16:creationId xmlns:a16="http://schemas.microsoft.com/office/drawing/2014/main" id="{E2C0252C-78FF-42EB-A8B9-01666F9329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82" r="70746" b="53531"/>
          <a:stretch/>
        </p:blipFill>
        <p:spPr>
          <a:xfrm>
            <a:off x="7518401" y="0"/>
            <a:ext cx="1643582" cy="15297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E67F634-F501-4BA9-BD4B-2A16CB21435E}"/>
              </a:ext>
            </a:extLst>
          </p:cNvPr>
          <p:cNvSpPr txBox="1"/>
          <p:nvPr/>
        </p:nvSpPr>
        <p:spPr>
          <a:xfrm>
            <a:off x="2846618" y="4362843"/>
            <a:ext cx="45815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Optional: Dump </a:t>
            </a:r>
            <a:r>
              <a:rPr lang="en-US" sz="1200" i="1" dirty="0"/>
              <a:t>q</a:t>
            </a:r>
            <a:r>
              <a:rPr lang="en-US" sz="1200" dirty="0"/>
              <a:t>[</a:t>
            </a:r>
            <a:r>
              <a:rPr lang="en-US" sz="1200" i="1" dirty="0"/>
              <a:t>S</a:t>
            </a:r>
            <a:r>
              <a:rPr lang="en-US" sz="1200" dirty="0"/>
              <a:t>(</a:t>
            </a:r>
            <a:r>
              <a:rPr lang="en-US" sz="1200" i="1" dirty="0"/>
              <a:t>q</a:t>
            </a:r>
            <a:r>
              <a:rPr lang="en-US" sz="1200" dirty="0"/>
              <a:t>)-1] to suppress high-frequency noise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1FC1A9F-DFDE-41B3-AF3A-367BB7BF0826}"/>
                  </a:ext>
                </a:extLst>
              </p:cNvPr>
              <p:cNvSpPr txBox="1"/>
              <p:nvPr/>
            </p:nvSpPr>
            <p:spPr>
              <a:xfrm>
                <a:off x="2639248" y="895419"/>
                <a:ext cx="3408304" cy="565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𝑞𝑟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1FC1A9F-DFDE-41B3-AF3A-367BB7BF0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248" y="895419"/>
                <a:ext cx="3408304" cy="5655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55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18B16-C367-457D-B877-FA340BB45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-6224"/>
            <a:ext cx="8372901" cy="621711"/>
          </a:xfrm>
        </p:spPr>
        <p:txBody>
          <a:bodyPr/>
          <a:lstStyle/>
          <a:p>
            <a:r>
              <a:rPr lang="en-US" sz="2400" dirty="0"/>
              <a:t>Why do need both SAXS and WAXS data?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39AA0-F930-4D0D-80B6-D0FEE4E4F5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D76F23-1D0D-4337-9570-7868245C359E}"/>
              </a:ext>
            </a:extLst>
          </p:cNvPr>
          <p:cNvSpPr txBox="1"/>
          <p:nvPr/>
        </p:nvSpPr>
        <p:spPr>
          <a:xfrm>
            <a:off x="1585765" y="775004"/>
            <a:ext cx="4155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WAXS:</a:t>
            </a:r>
          </a:p>
          <a:p>
            <a:r>
              <a:rPr lang="en-US" i="1" dirty="0" err="1"/>
              <a:t>q</a:t>
            </a:r>
            <a:r>
              <a:rPr lang="en-US" baseline="-25000" dirty="0" err="1"/>
              <a:t>max</a:t>
            </a:r>
            <a:r>
              <a:rPr lang="en-US" dirty="0"/>
              <a:t> determines the r-space resolution: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2B29F6E-10A5-4D4E-B743-DF74C91346B2}"/>
                  </a:ext>
                </a:extLst>
              </p:cNvPr>
              <p:cNvSpPr/>
              <p:nvPr/>
            </p:nvSpPr>
            <p:spPr>
              <a:xfrm>
                <a:off x="2277459" y="1466068"/>
                <a:ext cx="5836106" cy="4954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for a </a:t>
                </a:r>
                <a:r>
                  <a:rPr lang="en-US" i="1" dirty="0" err="1"/>
                  <a:t>q</a:t>
                </a:r>
                <a:r>
                  <a:rPr lang="en-US" baseline="-25000" dirty="0" err="1"/>
                  <a:t>max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20 </a:t>
                </a:r>
                <a:r>
                  <a:rPr lang="en-US" dirty="0">
                    <a:solidFill>
                      <a:srgbClr val="47484A"/>
                    </a:solidFill>
                  </a:rPr>
                  <a:t>Å</a:t>
                </a:r>
                <a:r>
                  <a:rPr lang="en-US" baseline="30000" dirty="0">
                    <a:solidFill>
                      <a:srgbClr val="47484A"/>
                    </a:solidFill>
                  </a:rPr>
                  <a:t>-1</a:t>
                </a:r>
                <a:r>
                  <a:rPr lang="en-US" baseline="-25000" dirty="0">
                    <a:solidFill>
                      <a:srgbClr val="47484A"/>
                    </a:solidFill>
                  </a:rPr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0.15 </a:t>
                </a:r>
                <a:r>
                  <a:rPr lang="en-US" dirty="0">
                    <a:solidFill>
                      <a:srgbClr val="47484A"/>
                    </a:solidFill>
                  </a:rPr>
                  <a:t>Å</a:t>
                </a:r>
                <a:r>
                  <a:rPr lang="en-US" baseline="30000" dirty="0">
                    <a:solidFill>
                      <a:srgbClr val="47484A"/>
                    </a:solidFill>
                  </a:rPr>
                  <a:t>-1</a:t>
                </a:r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2B29F6E-10A5-4D4E-B743-DF74C9134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459" y="1466068"/>
                <a:ext cx="5836106" cy="495457"/>
              </a:xfrm>
              <a:prstGeom prst="rect">
                <a:avLst/>
              </a:prstGeom>
              <a:blipFill>
                <a:blip r:embed="rId2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3BA645-1E85-4E6F-ACF8-78C47D106999}"/>
              </a:ext>
            </a:extLst>
          </p:cNvPr>
          <p:cNvCxnSpPr>
            <a:cxnSpLocks/>
          </p:cNvCxnSpPr>
          <p:nvPr/>
        </p:nvCxnSpPr>
        <p:spPr>
          <a:xfrm>
            <a:off x="4191470" y="3376759"/>
            <a:ext cx="828161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14FE867-A735-4158-8A54-A9AAC9776883}"/>
              </a:ext>
            </a:extLst>
          </p:cNvPr>
          <p:cNvSpPr txBox="1"/>
          <p:nvPr/>
        </p:nvSpPr>
        <p:spPr>
          <a:xfrm>
            <a:off x="833180" y="2031060"/>
            <a:ext cx="8372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Also, </a:t>
            </a:r>
            <a:r>
              <a:rPr lang="en-US" i="1" dirty="0" err="1"/>
              <a:t>q</a:t>
            </a:r>
            <a:r>
              <a:rPr lang="en-US" baseline="-25000" dirty="0" err="1"/>
              <a:t>max</a:t>
            </a:r>
            <a:r>
              <a:rPr lang="en-US" baseline="-25000" dirty="0"/>
              <a:t> </a:t>
            </a:r>
            <a:r>
              <a:rPr lang="en-US" dirty="0"/>
              <a:t>determines amplitude of termination artifacts:</a:t>
            </a:r>
          </a:p>
          <a:p>
            <a:r>
              <a:rPr lang="en-US" dirty="0"/>
              <a:t>Ideally, </a:t>
            </a:r>
            <a:r>
              <a:rPr lang="en-US" i="1" dirty="0"/>
              <a:t>S</a:t>
            </a:r>
            <a:r>
              <a:rPr lang="en-US" dirty="0"/>
              <a:t>(</a:t>
            </a:r>
            <a:r>
              <a:rPr lang="en-US" i="1" dirty="0"/>
              <a:t>q</a:t>
            </a:r>
            <a:r>
              <a:rPr lang="en-US" dirty="0"/>
              <a:t>) converge to 1 at </a:t>
            </a:r>
            <a:r>
              <a:rPr lang="en-US" i="1" dirty="0" err="1"/>
              <a:t>q</a:t>
            </a:r>
            <a:r>
              <a:rPr lang="en-US" i="1" baseline="-25000" dirty="0" err="1"/>
              <a:t>max</a:t>
            </a:r>
            <a:r>
              <a:rPr lang="en-US" i="1" dirty="0"/>
              <a:t>.</a:t>
            </a:r>
            <a:r>
              <a:rPr lang="en-US" dirty="0"/>
              <a:t> If not, the sudden step down of </a:t>
            </a:r>
            <a:r>
              <a:rPr lang="en-US" i="1" dirty="0"/>
              <a:t>S</a:t>
            </a:r>
            <a:r>
              <a:rPr lang="en-US" dirty="0"/>
              <a:t>(</a:t>
            </a:r>
            <a:r>
              <a:rPr lang="en-US" i="1" dirty="0"/>
              <a:t>q</a:t>
            </a:r>
            <a:r>
              <a:rPr lang="en-US" dirty="0"/>
              <a:t>) at </a:t>
            </a:r>
            <a:r>
              <a:rPr lang="en-US" i="1" dirty="0" err="1"/>
              <a:t>q</a:t>
            </a:r>
            <a:r>
              <a:rPr lang="en-US" baseline="-25000" dirty="0" err="1"/>
              <a:t>max</a:t>
            </a:r>
            <a:r>
              <a:rPr lang="en-US" baseline="-25000" dirty="0"/>
              <a:t> </a:t>
            </a:r>
            <a:r>
              <a:rPr lang="en-US" dirty="0"/>
              <a:t>will give a </a:t>
            </a:r>
            <a:r>
              <a:rPr lang="en-US" dirty="0" err="1"/>
              <a:t>sinc</a:t>
            </a:r>
            <a:r>
              <a:rPr lang="en-US" dirty="0"/>
              <a:t>-function like ripples convoluted with </a:t>
            </a:r>
            <a:r>
              <a:rPr lang="en-US" i="1" dirty="0"/>
              <a:t>G</a:t>
            </a:r>
            <a:r>
              <a:rPr lang="en-US" dirty="0"/>
              <a:t>(</a:t>
            </a:r>
            <a:r>
              <a:rPr lang="en-US" i="1" dirty="0"/>
              <a:t>r</a:t>
            </a:r>
            <a:r>
              <a:rPr lang="en-US" dirty="0"/>
              <a:t>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9E7369-8C88-4EFC-99CD-7E97D59D608A}"/>
                  </a:ext>
                </a:extLst>
              </p:cNvPr>
              <p:cNvSpPr txBox="1"/>
              <p:nvPr/>
            </p:nvSpPr>
            <p:spPr>
              <a:xfrm>
                <a:off x="2620198" y="2933924"/>
                <a:ext cx="3408304" cy="565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𝑞𝑟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9E7369-8C88-4EFC-99CD-7E97D59D6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198" y="2933924"/>
                <a:ext cx="3408304" cy="5655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51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8F8958-0763-4302-ADDE-41E078FEA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78" b="17662"/>
          <a:stretch/>
        </p:blipFill>
        <p:spPr>
          <a:xfrm>
            <a:off x="359404" y="1066909"/>
            <a:ext cx="3495046" cy="37058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20003DE-EF51-4263-B91E-909C36D65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241300"/>
            <a:ext cx="8372475" cy="620713"/>
          </a:xfrm>
        </p:spPr>
        <p:txBody>
          <a:bodyPr/>
          <a:lstStyle/>
          <a:p>
            <a:r>
              <a:rPr lang="en-US" altLang="zh-CN" dirty="0"/>
              <a:t>Effect of </a:t>
            </a:r>
            <a:r>
              <a:rPr lang="en-US" altLang="zh-CN" i="1" cap="none" dirty="0" err="1"/>
              <a:t>q</a:t>
            </a:r>
            <a:r>
              <a:rPr lang="en-US" altLang="zh-CN" cap="none" baseline="-25000" dirty="0" err="1"/>
              <a:t>max</a:t>
            </a:r>
            <a:r>
              <a:rPr lang="en-US" altLang="zh-CN" baseline="-25000" dirty="0"/>
              <a:t> </a:t>
            </a:r>
            <a:r>
              <a:rPr lang="en-US" altLang="zh-CN" dirty="0"/>
              <a:t>on the extraction of </a:t>
            </a:r>
            <a:r>
              <a:rPr lang="en-US" altLang="zh-CN" i="1" cap="none" dirty="0"/>
              <a:t>G</a:t>
            </a:r>
            <a:r>
              <a:rPr lang="en-US" altLang="zh-CN" cap="none" dirty="0"/>
              <a:t>(</a:t>
            </a:r>
            <a:r>
              <a:rPr lang="en-US" altLang="zh-CN" i="1" cap="none" dirty="0"/>
              <a:t>r</a:t>
            </a:r>
            <a:r>
              <a:rPr lang="en-US" altLang="zh-CN" cap="none" dirty="0"/>
              <a:t>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89313-F8CC-4C47-B96A-51BCBE8E91ED}"/>
              </a:ext>
            </a:extLst>
          </p:cNvPr>
          <p:cNvSpPr txBox="1"/>
          <p:nvPr/>
        </p:nvSpPr>
        <p:spPr>
          <a:xfrm>
            <a:off x="3752850" y="384575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effectLst/>
                <a:latin typeface="Arial" panose="020B0604020202020204" pitchFamily="34" charset="0"/>
              </a:rPr>
              <a:t>Credit:</a:t>
            </a:r>
          </a:p>
          <a:p>
            <a:r>
              <a:rPr lang="de-DE" sz="800" i="1" dirty="0">
                <a:effectLst/>
                <a:latin typeface="Arial" panose="020B0604020202020204" pitchFamily="34" charset="0"/>
              </a:rPr>
              <a:t>J. Chem. Phys</a:t>
            </a:r>
            <a:r>
              <a:rPr lang="de-DE" sz="800" dirty="0">
                <a:effectLst/>
                <a:latin typeface="Arial" panose="020B0604020202020204" pitchFamily="34" charset="0"/>
              </a:rPr>
              <a:t>. 138, 074506 (2013)</a:t>
            </a:r>
            <a:endParaRPr 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2C4A5-0A14-4D77-A4CD-7E83F2B89591}"/>
              </a:ext>
            </a:extLst>
          </p:cNvPr>
          <p:cNvSpPr txBox="1"/>
          <p:nvPr/>
        </p:nvSpPr>
        <p:spPr>
          <a:xfrm>
            <a:off x="3854450" y="1129401"/>
            <a:ext cx="5289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effect of </a:t>
            </a:r>
            <a:r>
              <a:rPr lang="en-US" i="1" dirty="0" err="1"/>
              <a:t>q</a:t>
            </a:r>
            <a:r>
              <a:rPr lang="en-US" baseline="-25000" dirty="0" err="1"/>
              <a:t>max</a:t>
            </a:r>
            <a:r>
              <a:rPr lang="en-US" dirty="0"/>
              <a:t> on peak positions has been observed on pair distribution function analysis of water as well.</a:t>
            </a:r>
            <a:endParaRPr lang="en-US" baseline="-25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BE1362-1A30-4F1A-9B43-C823517F57DE}"/>
              </a:ext>
            </a:extLst>
          </p:cNvPr>
          <p:cNvSpPr txBox="1"/>
          <p:nvPr/>
        </p:nvSpPr>
        <p:spPr>
          <a:xfrm>
            <a:off x="3566756" y="2224197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q</a:t>
            </a:r>
            <a:r>
              <a:rPr lang="en-US" baseline="-25000" dirty="0" err="1"/>
              <a:t>min</a:t>
            </a:r>
            <a:r>
              <a:rPr lang="en-US" dirty="0"/>
              <a:t> = 10 to 27 </a:t>
            </a:r>
            <a:r>
              <a:rPr lang="en-US" dirty="0">
                <a:solidFill>
                  <a:srgbClr val="47484A"/>
                </a:solidFill>
              </a:rPr>
              <a:t>Å</a:t>
            </a:r>
            <a:r>
              <a:rPr lang="en-US" baseline="30000" dirty="0">
                <a:solidFill>
                  <a:srgbClr val="47484A"/>
                </a:solidFill>
              </a:rPr>
              <a:t>-1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93A11AE-1575-4D9B-9967-60B10854A7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343400" y="4855282"/>
            <a:ext cx="457200" cy="137160"/>
          </a:xfrm>
        </p:spPr>
        <p:txBody>
          <a:bodyPr/>
          <a:lstStyle/>
          <a:p>
            <a:fld id="{AEFAAC5A-9C4F-4278-920D-DF2BAB59574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56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20003DE-EF51-4263-B91E-909C36D65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241300"/>
            <a:ext cx="8372475" cy="620713"/>
          </a:xfrm>
        </p:spPr>
        <p:txBody>
          <a:bodyPr/>
          <a:lstStyle/>
          <a:p>
            <a:r>
              <a:rPr lang="en-US" altLang="zh-CN" dirty="0"/>
              <a:t>Effect of </a:t>
            </a:r>
            <a:r>
              <a:rPr lang="en-US" altLang="zh-CN" i="1" cap="none" dirty="0" err="1"/>
              <a:t>q</a:t>
            </a:r>
            <a:r>
              <a:rPr lang="en-US" altLang="zh-CN" cap="none" baseline="-25000" dirty="0" err="1"/>
              <a:t>max</a:t>
            </a:r>
            <a:r>
              <a:rPr lang="en-US" altLang="zh-CN" baseline="-25000" dirty="0"/>
              <a:t> </a:t>
            </a:r>
            <a:r>
              <a:rPr lang="en-US" altLang="zh-CN" dirty="0"/>
              <a:t>on the extraction of </a:t>
            </a:r>
            <a:r>
              <a:rPr lang="en-US" altLang="zh-CN" i="1" cap="none" dirty="0"/>
              <a:t>G</a:t>
            </a:r>
            <a:r>
              <a:rPr lang="en-US" altLang="zh-CN" cap="none" dirty="0"/>
              <a:t>(</a:t>
            </a:r>
            <a:r>
              <a:rPr lang="en-US" altLang="zh-CN" i="1" cap="none" dirty="0"/>
              <a:t>r</a:t>
            </a:r>
            <a:r>
              <a:rPr lang="en-US" altLang="zh-CN" cap="none" dirty="0"/>
              <a:t>)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93A11AE-1575-4D9B-9967-60B10854A7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343400" y="4855282"/>
            <a:ext cx="457200" cy="137160"/>
          </a:xfrm>
        </p:spPr>
        <p:txBody>
          <a:bodyPr/>
          <a:lstStyle/>
          <a:p>
            <a:fld id="{AEFAAC5A-9C4F-4278-920D-DF2BAB595749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8348C-304E-41A5-8C2C-D6D229094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6" t="3961" r="10235" b="6638"/>
          <a:stretch/>
        </p:blipFill>
        <p:spPr>
          <a:xfrm>
            <a:off x="374650" y="1047750"/>
            <a:ext cx="4298950" cy="3583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949967-647D-422B-9C8D-7618B3FF8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687" y="704851"/>
            <a:ext cx="5473632" cy="4197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A408C2-9EFA-4BE1-AB00-D43563ED445D}"/>
              </a:ext>
            </a:extLst>
          </p:cNvPr>
          <p:cNvSpPr txBox="1"/>
          <p:nvPr/>
        </p:nvSpPr>
        <p:spPr>
          <a:xfrm>
            <a:off x="1746581" y="4578283"/>
            <a:ext cx="5854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PDF profile extracted from experimental scattering data of 50 mg/ml ACD solution.  </a:t>
            </a:r>
          </a:p>
        </p:txBody>
      </p:sp>
    </p:spTree>
    <p:extLst>
      <p:ext uri="{BB962C8B-B14F-4D97-AF65-F5344CB8AC3E}">
        <p14:creationId xmlns:p14="http://schemas.microsoft.com/office/powerpoint/2010/main" val="366218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39AA0-F930-4D0D-80B6-D0FEE4E4F5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D76F23-1D0D-4337-9570-7868245C359E}"/>
              </a:ext>
            </a:extLst>
          </p:cNvPr>
          <p:cNvSpPr txBox="1"/>
          <p:nvPr/>
        </p:nvSpPr>
        <p:spPr>
          <a:xfrm>
            <a:off x="344448" y="563546"/>
            <a:ext cx="87127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SAXS:</a:t>
            </a:r>
          </a:p>
          <a:p>
            <a:r>
              <a:rPr lang="en-US" dirty="0"/>
              <a:t>Fourier transformation of SAXS part gives the baseline of the PDF profile at high-r. </a:t>
            </a:r>
            <a:r>
              <a:rPr lang="en-US" i="1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7D2EB-5D29-4D9A-828C-E60F8A140F06}"/>
              </a:ext>
            </a:extLst>
          </p:cNvPr>
          <p:cNvSpPr txBox="1"/>
          <p:nvPr/>
        </p:nvSpPr>
        <p:spPr>
          <a:xfrm>
            <a:off x="1697582" y="4397300"/>
            <a:ext cx="5854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PDF profile extracted from experimental scattering data of 50 mg/ml ACD solution. 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C09BF66-6622-45D5-9F13-8D0BC23D7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81"/>
          <a:stretch/>
        </p:blipFill>
        <p:spPr>
          <a:xfrm>
            <a:off x="160020" y="1115646"/>
            <a:ext cx="4640580" cy="32816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FD7D0B-1110-488D-BE14-4CE46D2D7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40"/>
          <a:stretch/>
        </p:blipFill>
        <p:spPr>
          <a:xfrm>
            <a:off x="3997889" y="1025211"/>
            <a:ext cx="4640580" cy="3372089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04A2794F-2389-4990-9590-72324C6FA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48" y="-75770"/>
            <a:ext cx="8372475" cy="620713"/>
          </a:xfrm>
        </p:spPr>
        <p:txBody>
          <a:bodyPr/>
          <a:lstStyle/>
          <a:p>
            <a:r>
              <a:rPr lang="en-US" altLang="zh-CN" dirty="0"/>
              <a:t>Effect of </a:t>
            </a:r>
            <a:r>
              <a:rPr lang="en-US" altLang="zh-CN" i="1" cap="none" dirty="0" err="1"/>
              <a:t>q</a:t>
            </a:r>
            <a:r>
              <a:rPr lang="en-US" altLang="zh-CN" cap="none" baseline="-25000" dirty="0" err="1"/>
              <a:t>min</a:t>
            </a:r>
            <a:r>
              <a:rPr lang="en-US" altLang="zh-CN" baseline="-25000" dirty="0"/>
              <a:t> </a:t>
            </a:r>
            <a:r>
              <a:rPr lang="en-US" altLang="zh-CN" dirty="0"/>
              <a:t>on the extraction of </a:t>
            </a:r>
            <a:r>
              <a:rPr lang="en-US" altLang="zh-CN" i="1" cap="none" dirty="0"/>
              <a:t>G</a:t>
            </a:r>
            <a:r>
              <a:rPr lang="en-US" altLang="zh-CN" cap="none" dirty="0"/>
              <a:t>(</a:t>
            </a:r>
            <a:r>
              <a:rPr lang="en-US" altLang="zh-CN" i="1" cap="none" dirty="0"/>
              <a:t>r</a:t>
            </a:r>
            <a:r>
              <a:rPr lang="en-US" altLang="zh-CN" cap="none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52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9F9D4C-9A4A-4583-A75F-719CF3BFF007}"/>
                  </a:ext>
                </a:extLst>
              </p:cNvPr>
              <p:cNvSpPr txBox="1"/>
              <p:nvPr/>
            </p:nvSpPr>
            <p:spPr>
              <a:xfrm>
                <a:off x="1801048" y="673035"/>
                <a:ext cx="4263347" cy="913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−1]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𝑞𝑟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𝑞𝑑𝑞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9F9D4C-9A4A-4583-A75F-719CF3BFF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48" y="673035"/>
                <a:ext cx="4263347" cy="9131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E59222-8483-4EDC-B800-E07CC05FCF9C}"/>
                  </a:ext>
                </a:extLst>
              </p:cNvPr>
              <p:cNvSpPr txBox="1"/>
              <p:nvPr/>
            </p:nvSpPr>
            <p:spPr>
              <a:xfrm>
                <a:off x="2848478" y="2189111"/>
                <a:ext cx="3996672" cy="877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𝑚𝑖𝑠𝑠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−1]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𝑑𝑞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E59222-8483-4EDC-B800-E07CC05FC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478" y="2189111"/>
                <a:ext cx="3996672" cy="8772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BDE654F0-E69A-44C1-A574-9BE9BCCE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49" y="-215757"/>
            <a:ext cx="8372901" cy="621711"/>
          </a:xfrm>
        </p:spPr>
        <p:txBody>
          <a:bodyPr/>
          <a:lstStyle/>
          <a:p>
            <a:r>
              <a:rPr lang="en-US" sz="2000" cap="none" dirty="0"/>
              <a:t>Do we need to extend </a:t>
            </a:r>
            <a:r>
              <a:rPr lang="en-US" sz="2000" i="1" cap="none" dirty="0" err="1"/>
              <a:t>q</a:t>
            </a:r>
            <a:r>
              <a:rPr lang="en-US" sz="2000" cap="none" baseline="-25000" dirty="0" err="1"/>
              <a:t>min</a:t>
            </a:r>
            <a:r>
              <a:rPr lang="en-US" sz="2000" cap="none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E1DA35-1FEC-4815-87A1-C606BD695DFD}"/>
                  </a:ext>
                </a:extLst>
              </p:cNvPr>
              <p:cNvSpPr txBox="1"/>
              <p:nvPr/>
            </p:nvSpPr>
            <p:spPr>
              <a:xfrm>
                <a:off x="3742463" y="2934229"/>
                <a:ext cx="4661084" cy="6002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𝑑𝑞</m:t>
                              </m:r>
                              <m:r>
                                <a:rPr lang="en-US" b="0" i="1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e>
                          </m:func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(0)−1] (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baseline="30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E1DA35-1FEC-4815-87A1-C606BD695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463" y="2934229"/>
                <a:ext cx="4661084" cy="600229"/>
              </a:xfrm>
              <a:prstGeom prst="rect">
                <a:avLst/>
              </a:prstGeom>
              <a:blipFill>
                <a:blip r:embed="rId4"/>
                <a:stretch>
                  <a:fillRect t="-4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6D05168-90FF-455B-AE11-D8F8DC919B67}"/>
              </a:ext>
            </a:extLst>
          </p:cNvPr>
          <p:cNvSpPr txBox="1"/>
          <p:nvPr/>
        </p:nvSpPr>
        <p:spPr>
          <a:xfrm>
            <a:off x="1352006" y="1408022"/>
            <a:ext cx="5682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</a:t>
            </a:r>
            <a:r>
              <a:rPr lang="en-US" i="1" dirty="0"/>
              <a:t>q</a:t>
            </a:r>
            <a:r>
              <a:rPr lang="en-US" dirty="0"/>
              <a:t> ~ 0 (small angle), sin(</a:t>
            </a:r>
            <a:r>
              <a:rPr lang="en-US" i="1" dirty="0" err="1"/>
              <a:t>qr</a:t>
            </a:r>
            <a:r>
              <a:rPr lang="en-US" dirty="0"/>
              <a:t>) ~ </a:t>
            </a:r>
            <a:r>
              <a:rPr lang="en-US" dirty="0" err="1"/>
              <a:t>qr</a:t>
            </a:r>
            <a:r>
              <a:rPr lang="en-US" dirty="0"/>
              <a:t>, </a:t>
            </a:r>
          </a:p>
          <a:p>
            <a:r>
              <a:rPr lang="en-US" dirty="0"/>
              <a:t>S(</a:t>
            </a:r>
            <a:r>
              <a:rPr lang="en-US" i="1" dirty="0"/>
              <a:t>q</a:t>
            </a:r>
            <a:r>
              <a:rPr lang="en-US" baseline="30000" dirty="0"/>
              <a:t>3</a:t>
            </a:r>
            <a:r>
              <a:rPr lang="en-US" dirty="0"/>
              <a:t>) ~ constant ~  </a:t>
            </a:r>
            <a:r>
              <a:rPr lang="en-US" i="1" dirty="0"/>
              <a:t>I</a:t>
            </a:r>
            <a:r>
              <a:rPr lang="en-US" baseline="-25000" dirty="0"/>
              <a:t>0</a:t>
            </a:r>
            <a:r>
              <a:rPr lang="en-US" dirty="0"/>
              <a:t>/&lt;</a:t>
            </a:r>
            <a:r>
              <a:rPr lang="en-US" i="1" dirty="0"/>
              <a:t>b</a:t>
            </a:r>
            <a:r>
              <a:rPr lang="en-US" dirty="0"/>
              <a:t>&gt;</a:t>
            </a:r>
            <a:r>
              <a:rPr lang="en-US" baseline="30000" dirty="0"/>
              <a:t>2</a:t>
            </a:r>
            <a:r>
              <a:rPr lang="en-US" dirty="0"/>
              <a:t> (Guinier approximation):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D19E9C-728C-4027-8DA9-AA4029C2EC70}"/>
                  </a:ext>
                </a:extLst>
              </p:cNvPr>
              <p:cNvSpPr txBox="1"/>
              <p:nvPr/>
            </p:nvSpPr>
            <p:spPr>
              <a:xfrm>
                <a:off x="483860" y="3916960"/>
                <a:ext cx="78556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a typical protein with diameter ~ 2 nm:</a:t>
                </a:r>
              </a:p>
              <a:p>
                <a:r>
                  <a:rPr lang="en-US" dirty="0"/>
                  <a:t> 	S(0) = ~ 100,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~ 0.08 </a:t>
                </a:r>
                <a:r>
                  <a:rPr lang="en-US" dirty="0">
                    <a:solidFill>
                      <a:srgbClr val="47484A"/>
                    </a:solidFill>
                  </a:rPr>
                  <a:t>Å</a:t>
                </a:r>
                <a:r>
                  <a:rPr lang="en-US" baseline="30000" dirty="0">
                    <a:solidFill>
                      <a:srgbClr val="47484A"/>
                    </a:solidFill>
                  </a:rPr>
                  <a:t>-3</a:t>
                </a:r>
                <a:r>
                  <a:rPr lang="en-US" dirty="0">
                    <a:solidFill>
                      <a:srgbClr val="47484A"/>
                    </a:solidFill>
                  </a:rPr>
                  <a:t>, minimum peak height in </a:t>
                </a:r>
                <a:r>
                  <a:rPr lang="en-US" i="1" dirty="0">
                    <a:solidFill>
                      <a:srgbClr val="47484A"/>
                    </a:solidFill>
                  </a:rPr>
                  <a:t>G</a:t>
                </a:r>
                <a:r>
                  <a:rPr lang="en-US" dirty="0">
                    <a:solidFill>
                      <a:srgbClr val="47484A"/>
                    </a:solidFill>
                  </a:rPr>
                  <a:t>(</a:t>
                </a:r>
                <a:r>
                  <a:rPr lang="en-US" i="1" dirty="0">
                    <a:solidFill>
                      <a:srgbClr val="47484A"/>
                    </a:solidFill>
                  </a:rPr>
                  <a:t>r</a:t>
                </a:r>
                <a:r>
                  <a:rPr lang="en-US" dirty="0">
                    <a:solidFill>
                      <a:srgbClr val="47484A"/>
                    </a:solidFill>
                  </a:rPr>
                  <a:t>) ~ 0.1 Å</a:t>
                </a:r>
                <a:r>
                  <a:rPr lang="en-US" baseline="30000" dirty="0">
                    <a:solidFill>
                      <a:srgbClr val="47484A"/>
                    </a:solidFill>
                  </a:rPr>
                  <a:t>-2</a:t>
                </a:r>
                <a:r>
                  <a:rPr lang="en-US" dirty="0">
                    <a:solidFill>
                      <a:srgbClr val="47484A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rgbClr val="47484A"/>
                    </a:solidFill>
                  </a:rPr>
                  <a:t>		when </a:t>
                </a:r>
                <a:r>
                  <a:rPr lang="en-US" dirty="0" err="1">
                    <a:solidFill>
                      <a:srgbClr val="47484A"/>
                    </a:solidFill>
                  </a:rPr>
                  <a:t>q</a:t>
                </a:r>
                <a:r>
                  <a:rPr lang="en-US" baseline="-25000" dirty="0" err="1">
                    <a:solidFill>
                      <a:srgbClr val="47484A"/>
                    </a:solidFill>
                  </a:rPr>
                  <a:t>min</a:t>
                </a:r>
                <a:r>
                  <a:rPr lang="en-US" dirty="0">
                    <a:solidFill>
                      <a:srgbClr val="47484A"/>
                    </a:solidFill>
                  </a:rPr>
                  <a:t> = 0.05 Å</a:t>
                </a:r>
                <a:r>
                  <a:rPr lang="en-US" baseline="30000" dirty="0">
                    <a:solidFill>
                      <a:srgbClr val="47484A"/>
                    </a:solidFill>
                  </a:rPr>
                  <a:t>-1</a:t>
                </a:r>
                <a:r>
                  <a:rPr lang="en-US" dirty="0">
                    <a:solidFill>
                      <a:srgbClr val="47484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𝑚𝑖𝑠𝑠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~ </a:t>
                </a:r>
                <a:r>
                  <a:rPr lang="en-US" dirty="0">
                    <a:solidFill>
                      <a:srgbClr val="47484A"/>
                    </a:solidFill>
                  </a:rPr>
                  <a:t>0.001 Å</a:t>
                </a:r>
                <a:r>
                  <a:rPr lang="en-US" baseline="30000" dirty="0">
                    <a:solidFill>
                      <a:srgbClr val="47484A"/>
                    </a:solidFill>
                  </a:rPr>
                  <a:t>-2</a:t>
                </a:r>
                <a:r>
                  <a:rPr lang="en-US" dirty="0">
                    <a:solidFill>
                      <a:srgbClr val="47484A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D19E9C-728C-4027-8DA9-AA4029C2E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0" y="3916960"/>
                <a:ext cx="7855677" cy="923330"/>
              </a:xfrm>
              <a:prstGeom prst="rect">
                <a:avLst/>
              </a:prstGeom>
              <a:blipFill>
                <a:blip r:embed="rId5"/>
                <a:stretch>
                  <a:fillRect l="-621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2F7B717-6F61-4445-AE2B-17707CBFE037}"/>
              </a:ext>
            </a:extLst>
          </p:cNvPr>
          <p:cNvSpPr txBox="1"/>
          <p:nvPr/>
        </p:nvSpPr>
        <p:spPr>
          <a:xfrm>
            <a:off x="2334709" y="3615672"/>
            <a:ext cx="6068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should be much smaller than </a:t>
            </a:r>
            <a:r>
              <a:rPr lang="en-US" i="1" dirty="0"/>
              <a:t>G</a:t>
            </a:r>
            <a:r>
              <a:rPr lang="en-US" dirty="0"/>
              <a:t>(</a:t>
            </a:r>
            <a:r>
              <a:rPr lang="en-US" i="1" dirty="0"/>
              <a:t>r</a:t>
            </a:r>
            <a:r>
              <a:rPr lang="en-US" dirty="0"/>
              <a:t>) at any </a:t>
            </a:r>
            <a:r>
              <a:rPr lang="en-US" i="1" dirty="0"/>
              <a:t>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280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9865-B9E9-4289-8162-92D3774F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1" y="-63897"/>
            <a:ext cx="8372901" cy="621711"/>
          </a:xfrm>
        </p:spPr>
        <p:txBody>
          <a:bodyPr/>
          <a:lstStyle/>
          <a:p>
            <a:r>
              <a:rPr lang="en-US" dirty="0"/>
              <a:t>Instrument resolution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8E632-D02C-4780-B942-7C184CE5526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1367D3-3267-4CAE-8EBD-DC5D1EF02490}"/>
                  </a:ext>
                </a:extLst>
              </p:cNvPr>
              <p:cNvSpPr txBox="1"/>
              <p:nvPr/>
            </p:nvSpPr>
            <p:spPr>
              <a:xfrm>
                <a:off x="2101850" y="1073150"/>
                <a:ext cx="3173305" cy="6600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1367D3-3267-4CAE-8EBD-DC5D1EF02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850" y="1073150"/>
                <a:ext cx="3173305" cy="660052"/>
              </a:xfrm>
              <a:prstGeom prst="rect">
                <a:avLst/>
              </a:prstGeom>
              <a:blipFill>
                <a:blip r:embed="rId2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CAEA1C-278E-49A2-B3CF-9A54DB45CF70}"/>
                  </a:ext>
                </a:extLst>
              </p:cNvPr>
              <p:cNvSpPr txBox="1"/>
              <p:nvPr/>
            </p:nvSpPr>
            <p:spPr>
              <a:xfrm>
                <a:off x="590353" y="1749522"/>
                <a:ext cx="75060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q</a:t>
                </a:r>
                <a:r>
                  <a:rPr lang="en-US" dirty="0"/>
                  <a:t> resolution function,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the instrument resolution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CAEA1C-278E-49A2-B3CF-9A54DB45C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53" y="1749522"/>
                <a:ext cx="7506094" cy="369332"/>
              </a:xfrm>
              <a:prstGeom prst="rect">
                <a:avLst/>
              </a:prstGeom>
              <a:blipFill>
                <a:blip r:embed="rId3"/>
                <a:stretch>
                  <a:fillRect l="-731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DE6EF55-4164-4248-B384-19909D460327}"/>
              </a:ext>
            </a:extLst>
          </p:cNvPr>
          <p:cNvSpPr txBox="1"/>
          <p:nvPr/>
        </p:nvSpPr>
        <p:spPr>
          <a:xfrm>
            <a:off x="590354" y="2230126"/>
            <a:ext cx="8475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for scattering from single particle/amorphous material, there is no sharp Bragg peaks. Therefore, intensity is a continuous function and effect of q resolution is minimum.</a:t>
            </a:r>
          </a:p>
        </p:txBody>
      </p:sp>
    </p:spTree>
    <p:extLst>
      <p:ext uri="{BB962C8B-B14F-4D97-AF65-F5344CB8AC3E}">
        <p14:creationId xmlns:p14="http://schemas.microsoft.com/office/powerpoint/2010/main" val="178403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9865-B9E9-4289-8162-92D3774F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1" y="-63897"/>
            <a:ext cx="8372901" cy="621711"/>
          </a:xfrm>
        </p:spPr>
        <p:txBody>
          <a:bodyPr/>
          <a:lstStyle/>
          <a:p>
            <a:r>
              <a:rPr lang="en-US" dirty="0"/>
              <a:t>instrument resolution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8E632-D02C-4780-B942-7C184CE5526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1367D3-3267-4CAE-8EBD-DC5D1EF02490}"/>
                  </a:ext>
                </a:extLst>
              </p:cNvPr>
              <p:cNvSpPr txBox="1"/>
              <p:nvPr/>
            </p:nvSpPr>
            <p:spPr>
              <a:xfrm>
                <a:off x="2057400" y="590845"/>
                <a:ext cx="3173305" cy="6600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1367D3-3267-4CAE-8EBD-DC5D1EF02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590845"/>
                <a:ext cx="3173305" cy="660052"/>
              </a:xfrm>
              <a:prstGeom prst="rect">
                <a:avLst/>
              </a:prstGeom>
              <a:blipFill>
                <a:blip r:embed="rId2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CAEA1C-278E-49A2-B3CF-9A54DB45CF70}"/>
                  </a:ext>
                </a:extLst>
              </p:cNvPr>
              <p:cNvSpPr txBox="1"/>
              <p:nvPr/>
            </p:nvSpPr>
            <p:spPr>
              <a:xfrm>
                <a:off x="545903" y="1267217"/>
                <a:ext cx="75060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q</a:t>
                </a:r>
                <a:r>
                  <a:rPr lang="en-US" dirty="0"/>
                  <a:t> resolution function,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the instrument resolution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CAEA1C-278E-49A2-B3CF-9A54DB45C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03" y="1267217"/>
                <a:ext cx="7506094" cy="369332"/>
              </a:xfrm>
              <a:prstGeom prst="rect">
                <a:avLst/>
              </a:prstGeom>
              <a:blipFill>
                <a:blip r:embed="rId3"/>
                <a:stretch>
                  <a:fillRect l="-73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E6EF55-4164-4248-B384-19909D460327}"/>
                  </a:ext>
                </a:extLst>
              </p:cNvPr>
              <p:cNvSpPr txBox="1"/>
              <p:nvPr/>
            </p:nvSpPr>
            <p:spPr>
              <a:xfrm>
                <a:off x="545904" y="1747821"/>
                <a:ext cx="847527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 for scattering from single particle/amorphous material, there is no sharp Bragg peaks. </a:t>
                </a:r>
              </a:p>
              <a:p>
                <a:endParaRPr lang="en-US" dirty="0"/>
              </a:p>
              <a:p>
                <a:r>
                  <a:rPr lang="en-US" dirty="0"/>
                  <a:t>Therefore, intensity is a continuous function,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 , and effect of q resolution is minimum.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E6EF55-4164-4248-B384-19909D460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04" y="1747821"/>
                <a:ext cx="8475270" cy="1754326"/>
              </a:xfrm>
              <a:prstGeom prst="rect">
                <a:avLst/>
              </a:prstGeom>
              <a:blipFill>
                <a:blip r:embed="rId4"/>
                <a:stretch>
                  <a:fillRect l="-647" t="-2091" r="-432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66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F8159-EE76-46A6-AFDA-7396FA7F0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the structure and function of biomacromolecules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C626EA-27F6-4D03-A1D2-666B90CBFF07}"/>
              </a:ext>
            </a:extLst>
          </p:cNvPr>
          <p:cNvSpPr txBox="1"/>
          <p:nvPr/>
        </p:nvSpPr>
        <p:spPr>
          <a:xfrm>
            <a:off x="584200" y="4098262"/>
            <a:ext cx="7842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Understanding of the structures of biomacromolecule is essential for structure-function relationship knowledge and rational drug design.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D51B41-4274-4027-AB80-2103FDD0D80B}"/>
              </a:ext>
            </a:extLst>
          </p:cNvPr>
          <p:cNvSpPr txBox="1"/>
          <p:nvPr/>
        </p:nvSpPr>
        <p:spPr>
          <a:xfrm>
            <a:off x="584200" y="3537024"/>
            <a:ext cx="775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Binding of PF-00835231 (left, initial inhibitor candidate) and PF-07321332 (middle, one of component in Pfizer’s PAXLOVID™) with SARS-COV-2 main protease dimer (right)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CBB2C4-CDD4-4579-BB1E-10DA7227A4F6}"/>
              </a:ext>
            </a:extLst>
          </p:cNvPr>
          <p:cNvSpPr txBox="1"/>
          <p:nvPr/>
        </p:nvSpPr>
        <p:spPr>
          <a:xfrm>
            <a:off x="5168900" y="4744196"/>
            <a:ext cx="3175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2"/>
              </a:rPr>
              <a:t>https://en.wikipedia.org/wiki/Coronavirus_spike_protein</a:t>
            </a:r>
            <a:endParaRPr lang="en-US" sz="800" dirty="0"/>
          </a:p>
          <a:p>
            <a:r>
              <a:rPr lang="en-US" sz="800" i="1" dirty="0"/>
              <a:t>Science</a:t>
            </a:r>
            <a:r>
              <a:rPr lang="en-US" sz="800" dirty="0"/>
              <a:t>.374 (2021): 1586-1593.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9C92A7-8616-4160-A993-25AD46DF47B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1DE870-177F-4700-83CC-923AABCD8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2" y="1039407"/>
            <a:ext cx="2536432" cy="2286000"/>
          </a:xfrm>
          <a:prstGeom prst="rect">
            <a:avLst/>
          </a:prstGeom>
        </p:spPr>
      </p:pic>
      <p:pic>
        <p:nvPicPr>
          <p:cNvPr id="16" name="Picture 1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2A50F87-9492-45A0-83FE-65A2712E5F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45" t="51138" r="33171" b="3811"/>
          <a:stretch/>
        </p:blipFill>
        <p:spPr>
          <a:xfrm>
            <a:off x="3457575" y="1350233"/>
            <a:ext cx="2012950" cy="2010957"/>
          </a:xfrm>
          <a:prstGeom prst="rect">
            <a:avLst/>
          </a:prstGeom>
        </p:spPr>
      </p:pic>
      <p:pic>
        <p:nvPicPr>
          <p:cNvPr id="18" name="Picture 1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1729875-A0A5-43B1-B16F-3500BCED9E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4" t="2568" r="66442" b="53642"/>
          <a:stretch/>
        </p:blipFill>
        <p:spPr>
          <a:xfrm>
            <a:off x="895350" y="1350233"/>
            <a:ext cx="2063750" cy="195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5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61D0C-CA88-4313-8ED5-6C2445CA0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-63897"/>
            <a:ext cx="8372901" cy="621711"/>
          </a:xfrm>
        </p:spPr>
        <p:txBody>
          <a:bodyPr/>
          <a:lstStyle/>
          <a:p>
            <a:r>
              <a:rPr lang="en-US" dirty="0"/>
              <a:t>PDF for single particle scattering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53C2F-0CF8-4AD5-997F-818CC91442B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50C5C2-ABEA-46F0-839E-D5AFE9AEDCD7}"/>
              </a:ext>
            </a:extLst>
          </p:cNvPr>
          <p:cNvSpPr txBox="1"/>
          <p:nvPr/>
        </p:nvSpPr>
        <p:spPr>
          <a:xfrm>
            <a:off x="391539" y="696473"/>
            <a:ext cx="768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that the molecules are random and isotropically oriented in 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19C0CB-DDFF-4AAD-907D-AC1E444F4998}"/>
                  </a:ext>
                </a:extLst>
              </p:cNvPr>
              <p:cNvSpPr txBox="1"/>
              <p:nvPr/>
            </p:nvSpPr>
            <p:spPr>
              <a:xfrm>
                <a:off x="1020276" y="1337618"/>
                <a:ext cx="4347985" cy="8345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19C0CB-DDFF-4AAD-907D-AC1E444F4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76" y="1337618"/>
                <a:ext cx="4347985" cy="8345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0FD8C1-5D58-42FC-9E30-CDF0F603945C}"/>
              </a:ext>
            </a:extLst>
          </p:cNvPr>
          <p:cNvSpPr txBox="1"/>
          <p:nvPr/>
        </p:nvSpPr>
        <p:spPr>
          <a:xfrm>
            <a:off x="5289711" y="1815794"/>
            <a:ext cx="2534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Pair Distribution Function</a:t>
            </a:r>
          </a:p>
          <a:p>
            <a:r>
              <a:rPr lang="en-US" sz="1400" dirty="0"/>
              <a:t>Histogram of Atomic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6AD8442-15F8-48A4-8C8D-3743DE0433A1}"/>
                  </a:ext>
                </a:extLst>
              </p:cNvPr>
              <p:cNvSpPr/>
              <p:nvPr/>
            </p:nvSpPr>
            <p:spPr>
              <a:xfrm>
                <a:off x="5823660" y="966806"/>
                <a:ext cx="2546146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𝑤h𝑒𝑛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0 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𝑤h𝑒𝑛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0 ∉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6AD8442-15F8-48A4-8C8D-3743DE043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660" y="966806"/>
                <a:ext cx="2546146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FECBDC-0FF5-40CE-B2FE-E7CD1C61C3F0}"/>
                  </a:ext>
                </a:extLst>
              </p:cNvPr>
              <p:cNvSpPr txBox="1"/>
              <p:nvPr/>
            </p:nvSpPr>
            <p:spPr>
              <a:xfrm>
                <a:off x="485349" y="2736392"/>
                <a:ext cx="8372901" cy="2021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a system of infinity size, like “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bulk</a:t>
                </a:r>
                <a:r>
                  <a:rPr lang="en-US" b="1" dirty="0"/>
                  <a:t>”</a:t>
                </a:r>
                <a:r>
                  <a:rPr lang="en-US" dirty="0"/>
                  <a:t> crystal, amorphous materials, and liquids,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</a:t>
                </a:r>
                <a: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well-defined. </a:t>
                </a:r>
              </a:p>
              <a:p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For a single particle of limited size,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ideally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when r is beyond the dimension of the </a:t>
                </a:r>
                <a:r>
                  <a:rPr lang="en-US" dirty="0"/>
                  <a:t>particle,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ambiguous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FECBDC-0FF5-40CE-B2FE-E7CD1C61C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49" y="2736392"/>
                <a:ext cx="8372901" cy="2021131"/>
              </a:xfrm>
              <a:prstGeom prst="rect">
                <a:avLst/>
              </a:prstGeom>
              <a:blipFill>
                <a:blip r:embed="rId4"/>
                <a:stretch>
                  <a:fillRect l="-655" t="-3323" b="-7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A8AA4F-80F3-4B05-A63F-B3C8DFD1FC3E}"/>
                  </a:ext>
                </a:extLst>
              </p:cNvPr>
              <p:cNvSpPr txBox="1"/>
              <p:nvPr/>
            </p:nvSpPr>
            <p:spPr>
              <a:xfrm>
                <a:off x="2286000" y="2313663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 : Number density of atoms 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A8AA4F-80F3-4B05-A63F-B3C8DFD1F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313663"/>
                <a:ext cx="4572000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59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90FFE-6615-4D39-8175-5DC64992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99" y="-150434"/>
            <a:ext cx="8372901" cy="621711"/>
          </a:xfrm>
        </p:spPr>
        <p:txBody>
          <a:bodyPr/>
          <a:lstStyle/>
          <a:p>
            <a:r>
              <a:rPr lang="en-US" dirty="0"/>
              <a:t>PDF for single particle scattering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C0999-03BE-4DBB-BE25-20CEFC7FAC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1C7849-5FDB-41F0-B6E6-61641F976D33}"/>
                  </a:ext>
                </a:extLst>
              </p:cNvPr>
              <p:cNvSpPr txBox="1"/>
              <p:nvPr/>
            </p:nvSpPr>
            <p:spPr>
              <a:xfrm>
                <a:off x="582403" y="758292"/>
                <a:ext cx="2181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/>
                  <a:t>-1]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1C7849-5FDB-41F0-B6E6-61641F976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" y="758292"/>
                <a:ext cx="2181238" cy="276999"/>
              </a:xfrm>
              <a:prstGeom prst="rect">
                <a:avLst/>
              </a:prstGeom>
              <a:blipFill>
                <a:blip r:embed="rId2"/>
                <a:stretch>
                  <a:fillRect l="-3922" t="-28261" r="-504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F5A7C20-EB20-4C4E-88C6-FCC51715FD72}"/>
              </a:ext>
            </a:extLst>
          </p:cNvPr>
          <p:cNvSpPr txBox="1"/>
          <p:nvPr/>
        </p:nvSpPr>
        <p:spPr>
          <a:xfrm>
            <a:off x="3050027" y="758292"/>
            <a:ext cx="4963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Reduced Pair Distribution Function</a:t>
            </a:r>
          </a:p>
          <a:p>
            <a:r>
              <a:rPr lang="en-US" sz="1400" dirty="0"/>
              <a:t>Derivation of averaged atomic number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B4319C-7E3F-456B-91AD-CE342F65004B}"/>
                  </a:ext>
                </a:extLst>
              </p:cNvPr>
              <p:cNvSpPr/>
              <p:nvPr/>
            </p:nvSpPr>
            <p:spPr>
              <a:xfrm>
                <a:off x="457201" y="2839816"/>
                <a:ext cx="868679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For </a:t>
                </a:r>
                <a:r>
                  <a:rPr lang="en-US" dirty="0"/>
                  <a:t>a single particle of limited size:</a:t>
                </a:r>
              </a:p>
              <a:p>
                <a:r>
                  <a:rPr lang="en-US" dirty="0"/>
                  <a:t>At low-</a:t>
                </a:r>
                <a:r>
                  <a:rPr lang="en-US" i="1" dirty="0"/>
                  <a:t>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ambiguous.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when </a:t>
                </a:r>
                <a:r>
                  <a:rPr lang="en-US" i="1" dirty="0">
                    <a:solidFill>
                      <a:schemeClr val="tx1"/>
                    </a:solidFill>
                  </a:rPr>
                  <a:t>r</a:t>
                </a:r>
                <a:r>
                  <a:rPr lang="en-US" dirty="0">
                    <a:solidFill>
                      <a:schemeClr val="tx1"/>
                    </a:solidFill>
                  </a:rPr>
                  <a:t> is beyond the dimension of the </a:t>
                </a:r>
                <a:r>
                  <a:rPr lang="en-US" dirty="0"/>
                  <a:t>single particle?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B4319C-7E3F-456B-91AD-CE342F650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2839816"/>
                <a:ext cx="8686799" cy="1200329"/>
              </a:xfrm>
              <a:prstGeom prst="rect">
                <a:avLst/>
              </a:prstGeom>
              <a:blipFill>
                <a:blip r:embed="rId3"/>
                <a:stretch>
                  <a:fillRect l="-561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84786A-0BBC-4A07-B83A-7B306695308C}"/>
                  </a:ext>
                </a:extLst>
              </p:cNvPr>
              <p:cNvSpPr txBox="1"/>
              <p:nvPr/>
            </p:nvSpPr>
            <p:spPr>
              <a:xfrm>
                <a:off x="457201" y="1533147"/>
                <a:ext cx="7988299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For a system of infinity size: </a:t>
                </a:r>
              </a:p>
              <a:p>
                <a:r>
                  <a:rPr lang="en-US" dirty="0"/>
                  <a:t>At low-</a:t>
                </a:r>
                <a:r>
                  <a:rPr lang="en-US" i="1" dirty="0"/>
                  <a:t>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/>
                  <a:t> = 0 when </a:t>
                </a:r>
                <a:r>
                  <a:rPr lang="en-US" i="1" dirty="0"/>
                  <a:t>r</a:t>
                </a:r>
                <a:r>
                  <a:rPr lang="en-US" dirty="0"/>
                  <a:t> is below the minimum distance between atoms.</a:t>
                </a:r>
              </a:p>
              <a:p>
                <a:r>
                  <a:rPr lang="en-US" dirty="0"/>
                  <a:t>At high-</a:t>
                </a:r>
                <a:r>
                  <a:rPr lang="en-US" i="1" dirty="0"/>
                  <a:t>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/>
                  <a:t> = 1.  </a:t>
                </a:r>
                <a:r>
                  <a:rPr lang="en-US" i="1" dirty="0"/>
                  <a:t> </a:t>
                </a:r>
              </a:p>
              <a:p>
                <a:r>
                  <a:rPr lang="en-US" dirty="0"/>
                  <a:t>  </a:t>
                </a:r>
                <a:r>
                  <a:rPr lang="en-US" i="1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84786A-0BBC-4A07-B83A-7B3066953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533147"/>
                <a:ext cx="7988299" cy="1477328"/>
              </a:xfrm>
              <a:prstGeom prst="rect">
                <a:avLst/>
              </a:prstGeom>
              <a:blipFill>
                <a:blip r:embed="rId4"/>
                <a:stretch>
                  <a:fillRect l="-611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505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61D0C-CA88-4313-8ED5-6C2445CA0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1" y="-194726"/>
            <a:ext cx="8372901" cy="621711"/>
          </a:xfrm>
        </p:spPr>
        <p:txBody>
          <a:bodyPr/>
          <a:lstStyle/>
          <a:p>
            <a:r>
              <a:rPr lang="en-US" dirty="0"/>
              <a:t>PDF for single particle scattering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53C2F-0CF8-4AD5-997F-818CC91442B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4782C-B674-4174-ABF5-D7F610801072}"/>
              </a:ext>
            </a:extLst>
          </p:cNvPr>
          <p:cNvSpPr txBox="1"/>
          <p:nvPr/>
        </p:nvSpPr>
        <p:spPr>
          <a:xfrm>
            <a:off x="349250" y="4884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Debye scattering equation: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B02F71-7CEC-43E6-8FFB-9F74CEAE93F9}"/>
                  </a:ext>
                </a:extLst>
              </p:cNvPr>
              <p:cNvSpPr txBox="1"/>
              <p:nvPr/>
            </p:nvSpPr>
            <p:spPr>
              <a:xfrm>
                <a:off x="2635250" y="957204"/>
                <a:ext cx="3353547" cy="706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B02F71-7CEC-43E6-8FFB-9F74CEAE9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0" y="957204"/>
                <a:ext cx="3353547" cy="7064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27CCB9-FA98-47F6-B2F5-805230AB0B53}"/>
                  </a:ext>
                </a:extLst>
              </p:cNvPr>
              <p:cNvSpPr txBox="1"/>
              <p:nvPr/>
            </p:nvSpPr>
            <p:spPr>
              <a:xfrm>
                <a:off x="2287067" y="1930485"/>
                <a:ext cx="278333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27CCB9-FA98-47F6-B2F5-805230AB0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067" y="1930485"/>
                <a:ext cx="278333" cy="299313"/>
              </a:xfrm>
              <a:prstGeom prst="rect">
                <a:avLst/>
              </a:prstGeom>
              <a:blipFill>
                <a:blip r:embed="rId3"/>
                <a:stretch>
                  <a:fillRect l="-13043" r="-1739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AD73E97-98DA-40A0-816C-DD71F189D372}"/>
              </a:ext>
            </a:extLst>
          </p:cNvPr>
          <p:cNvSpPr txBox="1"/>
          <p:nvPr/>
        </p:nvSpPr>
        <p:spPr>
          <a:xfrm>
            <a:off x="2743200" y="1991249"/>
            <a:ext cx="4140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The distance between atoms </a:t>
            </a:r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dirty="0"/>
              <a:t> and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C48D31-8386-4B39-97F4-267721DC735B}"/>
                  </a:ext>
                </a:extLst>
              </p:cNvPr>
              <p:cNvSpPr txBox="1"/>
              <p:nvPr/>
            </p:nvSpPr>
            <p:spPr>
              <a:xfrm>
                <a:off x="140233" y="2372765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C48D31-8386-4B39-97F4-267721DC7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3" y="2372765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A6C7FC2-7C43-458E-9CDA-7B7817BC083C}"/>
              </a:ext>
            </a:extLst>
          </p:cNvPr>
          <p:cNvSpPr txBox="1"/>
          <p:nvPr/>
        </p:nvSpPr>
        <p:spPr>
          <a:xfrm>
            <a:off x="2743200" y="237276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Atomic scattering factor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FE41A-4E71-4485-BE97-A6D2E13ACAD9}"/>
              </a:ext>
            </a:extLst>
          </p:cNvPr>
          <p:cNvSpPr txBox="1"/>
          <p:nvPr/>
        </p:nvSpPr>
        <p:spPr>
          <a:xfrm>
            <a:off x="660400" y="2940050"/>
            <a:ext cx="80962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For a single particle in solution, the scattering can be separated as</a:t>
            </a:r>
          </a:p>
          <a:p>
            <a:pPr marL="342900" indent="-342900" algn="just">
              <a:buAutoNum type="arabicPeriod"/>
            </a:pPr>
            <a:r>
              <a:rPr lang="en-US" dirty="0"/>
              <a:t>the scattering from particle.</a:t>
            </a:r>
          </a:p>
          <a:p>
            <a:pPr marL="342900" indent="-342900" algn="just">
              <a:buAutoNum type="arabicPeriod"/>
            </a:pPr>
            <a:r>
              <a:rPr lang="en-US" dirty="0"/>
              <a:t>the scattering from r beyond the dimension of the particle size, which is the cross-correlation from the particle and solvent.</a:t>
            </a:r>
          </a:p>
          <a:p>
            <a:pPr marL="342900" indent="-342900" algn="just">
              <a:buAutoNum type="arabicPeriod"/>
            </a:pPr>
            <a:r>
              <a:rPr lang="en-US" dirty="0"/>
              <a:t>the scattering from solvent, which has been subtracted during the data reduction.</a:t>
            </a:r>
          </a:p>
          <a:p>
            <a:pPr marL="342900" indent="-342900" algn="just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7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B7CAFB-029B-4AE2-99E9-8E99AAE4DF9A}"/>
                  </a:ext>
                </a:extLst>
              </p:cNvPr>
              <p:cNvSpPr txBox="1"/>
              <p:nvPr/>
            </p:nvSpPr>
            <p:spPr>
              <a:xfrm>
                <a:off x="1450660" y="977900"/>
                <a:ext cx="5446491" cy="92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7AB8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solidFill>
                                        <a:srgbClr val="7AB8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7AB8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7AB8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7AB8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solidFill>
                                    <a:srgbClr val="7AB8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7AB8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7AB8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7AB8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7AB8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solidFill>
                                        <a:srgbClr val="7AB8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7AB8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7AB8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B7CAFB-029B-4AE2-99E9-8E99AAE4D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60" y="977900"/>
                <a:ext cx="5446491" cy="92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76BB28-89D3-431C-8416-4F0CE1ACA01C}"/>
                  </a:ext>
                </a:extLst>
              </p:cNvPr>
              <p:cNvSpPr txBox="1"/>
              <p:nvPr/>
            </p:nvSpPr>
            <p:spPr>
              <a:xfrm>
                <a:off x="2014864" y="1854230"/>
                <a:ext cx="5061707" cy="661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𝑞𝑟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𝑞𝑟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76BB28-89D3-431C-8416-4F0CE1ACA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864" y="1854230"/>
                <a:ext cx="5061707" cy="6612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907A72-6677-48B6-AE24-40AE5C48FB23}"/>
              </a:ext>
            </a:extLst>
          </p:cNvPr>
          <p:cNvCxnSpPr/>
          <p:nvPr/>
        </p:nvCxnSpPr>
        <p:spPr>
          <a:xfrm>
            <a:off x="6468693" y="2602680"/>
            <a:ext cx="0" cy="538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9E990C-C250-481E-9A11-DCA91DB1879A}"/>
              </a:ext>
            </a:extLst>
          </p:cNvPr>
          <p:cNvSpPr txBox="1"/>
          <p:nvPr/>
        </p:nvSpPr>
        <p:spPr>
          <a:xfrm>
            <a:off x="5058722" y="3160998"/>
            <a:ext cx="2505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Does not converge!!</a:t>
            </a:r>
          </a:p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914301-AC9B-46B1-BC25-5EAD9A4BD95A}"/>
              </a:ext>
            </a:extLst>
          </p:cNvPr>
          <p:cNvCxnSpPr>
            <a:cxnSpLocks/>
          </p:cNvCxnSpPr>
          <p:nvPr/>
        </p:nvCxnSpPr>
        <p:spPr>
          <a:xfrm>
            <a:off x="3176912" y="2606198"/>
            <a:ext cx="61588" cy="10164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53E6A96-7E50-4C26-9E7E-9B66F238F7CE}"/>
              </a:ext>
            </a:extLst>
          </p:cNvPr>
          <p:cNvSpPr txBox="1"/>
          <p:nvPr/>
        </p:nvSpPr>
        <p:spPr>
          <a:xfrm>
            <a:off x="1247422" y="3622663"/>
            <a:ext cx="762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scattering intensity from the particle minus excluded solvents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778DB1-E1C0-4C09-93A5-EF6DABA6ED2B}"/>
              </a:ext>
            </a:extLst>
          </p:cNvPr>
          <p:cNvCxnSpPr>
            <a:cxnSpLocks/>
          </p:cNvCxnSpPr>
          <p:nvPr/>
        </p:nvCxnSpPr>
        <p:spPr>
          <a:xfrm flipV="1">
            <a:off x="3486150" y="254000"/>
            <a:ext cx="438150" cy="6130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3D0553-C2D5-426E-A65F-DEFC4762BFD0}"/>
                  </a:ext>
                </a:extLst>
              </p:cNvPr>
              <p:cNvSpPr txBox="1"/>
              <p:nvPr/>
            </p:nvSpPr>
            <p:spPr>
              <a:xfrm>
                <a:off x="1263651" y="-63000"/>
                <a:ext cx="7880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AB800"/>
                    </a:solidFill>
                  </a:rPr>
                  <a:t>Laue monotonic scattering, to normalize I(q)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7AB8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solidFill>
                                  <a:srgbClr val="7AB8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AB8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7AB8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AB800"/>
                    </a:solidFill>
                  </a:rPr>
                  <a:t>at high q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3D0553-C2D5-426E-A65F-DEFC4762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651" y="-63000"/>
                <a:ext cx="7880350" cy="369332"/>
              </a:xfrm>
              <a:prstGeom prst="rect">
                <a:avLst/>
              </a:prstGeom>
              <a:blipFill>
                <a:blip r:embed="rId4"/>
                <a:stretch>
                  <a:fillRect l="-61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1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B7CAFB-029B-4AE2-99E9-8E99AAE4DF9A}"/>
                  </a:ext>
                </a:extLst>
              </p:cNvPr>
              <p:cNvSpPr txBox="1"/>
              <p:nvPr/>
            </p:nvSpPr>
            <p:spPr>
              <a:xfrm>
                <a:off x="193360" y="463550"/>
                <a:ext cx="3889655" cy="876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B7CAFB-029B-4AE2-99E9-8E99AAE4D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60" y="463550"/>
                <a:ext cx="3889655" cy="876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76BB28-89D3-431C-8416-4F0CE1ACA01C}"/>
                  </a:ext>
                </a:extLst>
              </p:cNvPr>
              <p:cNvSpPr txBox="1"/>
              <p:nvPr/>
            </p:nvSpPr>
            <p:spPr>
              <a:xfrm>
                <a:off x="757564" y="1339880"/>
                <a:ext cx="5061707" cy="661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𝑞𝑟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𝑞𝑟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76BB28-89D3-431C-8416-4F0CE1ACA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64" y="1339880"/>
                <a:ext cx="5061707" cy="661271"/>
              </a:xfrm>
              <a:prstGeom prst="rect">
                <a:avLst/>
              </a:prstGeom>
              <a:blipFill>
                <a:blip r:embed="rId3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A466CC-9DDD-4159-A70D-059865E1DD25}"/>
              </a:ext>
            </a:extLst>
          </p:cNvPr>
          <p:cNvCxnSpPr>
            <a:cxnSpLocks/>
          </p:cNvCxnSpPr>
          <p:nvPr/>
        </p:nvCxnSpPr>
        <p:spPr>
          <a:xfrm>
            <a:off x="4798553" y="2082800"/>
            <a:ext cx="0" cy="1099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9C4723-DB31-473D-A920-B4CC016F5CE3}"/>
              </a:ext>
            </a:extLst>
          </p:cNvPr>
          <p:cNvSpPr txBox="1"/>
          <p:nvPr/>
        </p:nvSpPr>
        <p:spPr>
          <a:xfrm>
            <a:off x="4356832" y="270123"/>
            <a:ext cx="4529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AB800"/>
                </a:solidFill>
              </a:rPr>
              <a:t>Assuming inter-particle correlation and the correlation between the medium (solvents) and the particle is negligible.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C774B0-EE86-40B5-886F-BA9C69F906E4}"/>
              </a:ext>
            </a:extLst>
          </p:cNvPr>
          <p:cNvSpPr txBox="1"/>
          <p:nvPr/>
        </p:nvSpPr>
        <p:spPr>
          <a:xfrm>
            <a:off x="929014" y="3326149"/>
            <a:ext cx="78153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AB800"/>
                </a:solidFill>
              </a:rPr>
              <a:t>The scattering from solvents can be totally subtracted, and no intensity contribution from the cross-term between solvents and particle.</a:t>
            </a:r>
          </a:p>
          <a:p>
            <a:endParaRPr lang="en-US" sz="1600" dirty="0">
              <a:solidFill>
                <a:srgbClr val="7AB800"/>
              </a:solidFill>
            </a:endParaRPr>
          </a:p>
          <a:p>
            <a:r>
              <a:rPr lang="en-US" sz="1600" dirty="0">
                <a:solidFill>
                  <a:srgbClr val="7AB800"/>
                </a:solidFill>
              </a:rPr>
              <a:t>Then, the space beyond the dimension of the particle can be treated as vacuum.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664F69-5CFD-44A7-B909-312B6DF6C3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6" t="21824" r="30138" b="23249"/>
          <a:stretch/>
        </p:blipFill>
        <p:spPr>
          <a:xfrm>
            <a:off x="6132683" y="1380609"/>
            <a:ext cx="2784103" cy="13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3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B7CAFB-029B-4AE2-99E9-8E99AAE4DF9A}"/>
                  </a:ext>
                </a:extLst>
              </p:cNvPr>
              <p:cNvSpPr txBox="1"/>
              <p:nvPr/>
            </p:nvSpPr>
            <p:spPr>
              <a:xfrm>
                <a:off x="193360" y="463550"/>
                <a:ext cx="3889655" cy="876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B7CAFB-029B-4AE2-99E9-8E99AAE4D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60" y="463550"/>
                <a:ext cx="3889655" cy="876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76BB28-89D3-431C-8416-4F0CE1ACA01C}"/>
                  </a:ext>
                </a:extLst>
              </p:cNvPr>
              <p:cNvSpPr txBox="1"/>
              <p:nvPr/>
            </p:nvSpPr>
            <p:spPr>
              <a:xfrm>
                <a:off x="757564" y="1339880"/>
                <a:ext cx="5061707" cy="661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𝑞𝑟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𝑞𝑟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76BB28-89D3-431C-8416-4F0CE1ACA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64" y="1339880"/>
                <a:ext cx="5061707" cy="661271"/>
              </a:xfrm>
              <a:prstGeom prst="rect">
                <a:avLst/>
              </a:prstGeom>
              <a:blipFill>
                <a:blip r:embed="rId3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F22E9A-ED63-474F-82C2-82056310043F}"/>
                  </a:ext>
                </a:extLst>
              </p:cNvPr>
              <p:cNvSpPr txBox="1"/>
              <p:nvPr/>
            </p:nvSpPr>
            <p:spPr>
              <a:xfrm>
                <a:off x="757563" y="2130538"/>
                <a:ext cx="5133136" cy="661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𝑞𝑟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𝑞𝑟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F22E9A-ED63-474F-82C2-820563100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63" y="2130538"/>
                <a:ext cx="5133136" cy="6612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A466CC-9DDD-4159-A70D-059865E1DD25}"/>
              </a:ext>
            </a:extLst>
          </p:cNvPr>
          <p:cNvCxnSpPr>
            <a:cxnSpLocks/>
          </p:cNvCxnSpPr>
          <p:nvPr/>
        </p:nvCxnSpPr>
        <p:spPr>
          <a:xfrm>
            <a:off x="4495800" y="1885950"/>
            <a:ext cx="4436" cy="244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C774B0-EE86-40B5-886F-BA9C69F906E4}"/>
                  </a:ext>
                </a:extLst>
              </p:cNvPr>
              <p:cNvSpPr txBox="1"/>
              <p:nvPr/>
            </p:nvSpPr>
            <p:spPr>
              <a:xfrm>
                <a:off x="3379071" y="2939965"/>
                <a:ext cx="550722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7AB800"/>
                    </a:solidFill>
                  </a:rPr>
                  <a:t>The space beyond the dimension of the particle, vacuum.</a:t>
                </a:r>
              </a:p>
              <a:p>
                <a:endParaRPr lang="en-US" sz="1600" dirty="0">
                  <a:solidFill>
                    <a:srgbClr val="7AB8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-1]=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FF0000"/>
                  </a:solidFill>
                </a:endParaRPr>
              </a:p>
              <a:p>
                <a:endParaRPr lang="en-US" sz="1600" dirty="0">
                  <a:solidFill>
                    <a:srgbClr val="7AB8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C774B0-EE86-40B5-886F-BA9C69F90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071" y="2939965"/>
                <a:ext cx="5507225" cy="1107996"/>
              </a:xfrm>
              <a:prstGeom prst="rect">
                <a:avLst/>
              </a:prstGeom>
              <a:blipFill>
                <a:blip r:embed="rId5"/>
                <a:stretch>
                  <a:fillRect l="-553" t="-1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1F385B1-B391-44C3-AE67-351200266579}"/>
              </a:ext>
            </a:extLst>
          </p:cNvPr>
          <p:cNvSpPr txBox="1"/>
          <p:nvPr/>
        </p:nvSpPr>
        <p:spPr>
          <a:xfrm>
            <a:off x="3379071" y="3978111"/>
            <a:ext cx="3588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Still does not converge!!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0339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B7CAFB-029B-4AE2-99E9-8E99AAE4DF9A}"/>
                  </a:ext>
                </a:extLst>
              </p:cNvPr>
              <p:cNvSpPr txBox="1"/>
              <p:nvPr/>
            </p:nvSpPr>
            <p:spPr>
              <a:xfrm>
                <a:off x="193360" y="463550"/>
                <a:ext cx="3889655" cy="876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B7CAFB-029B-4AE2-99E9-8E99AAE4D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60" y="463550"/>
                <a:ext cx="3889655" cy="876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76BB28-89D3-431C-8416-4F0CE1ACA01C}"/>
                  </a:ext>
                </a:extLst>
              </p:cNvPr>
              <p:cNvSpPr txBox="1"/>
              <p:nvPr/>
            </p:nvSpPr>
            <p:spPr>
              <a:xfrm>
                <a:off x="757564" y="1339880"/>
                <a:ext cx="5061707" cy="661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𝑞𝑟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𝑞𝑟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76BB28-89D3-431C-8416-4F0CE1ACA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64" y="1339880"/>
                <a:ext cx="5061707" cy="661271"/>
              </a:xfrm>
              <a:prstGeom prst="rect">
                <a:avLst/>
              </a:prstGeom>
              <a:blipFill>
                <a:blip r:embed="rId3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914301-AC9B-46B1-BC25-5EAD9A4BD95A}"/>
              </a:ext>
            </a:extLst>
          </p:cNvPr>
          <p:cNvCxnSpPr/>
          <p:nvPr/>
        </p:nvCxnSpPr>
        <p:spPr>
          <a:xfrm>
            <a:off x="3215856" y="2675318"/>
            <a:ext cx="0" cy="538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F22E9A-ED63-474F-82C2-82056310043F}"/>
                  </a:ext>
                </a:extLst>
              </p:cNvPr>
              <p:cNvSpPr txBox="1"/>
              <p:nvPr/>
            </p:nvSpPr>
            <p:spPr>
              <a:xfrm>
                <a:off x="757563" y="2130538"/>
                <a:ext cx="5133136" cy="661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𝑞𝑟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𝑞𝑟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F22E9A-ED63-474F-82C2-820563100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63" y="2130538"/>
                <a:ext cx="5133136" cy="6612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A466CC-9DDD-4159-A70D-059865E1DD25}"/>
              </a:ext>
            </a:extLst>
          </p:cNvPr>
          <p:cNvCxnSpPr>
            <a:cxnSpLocks/>
          </p:cNvCxnSpPr>
          <p:nvPr/>
        </p:nvCxnSpPr>
        <p:spPr>
          <a:xfrm>
            <a:off x="4495800" y="1885950"/>
            <a:ext cx="4436" cy="244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C774B0-EE86-40B5-886F-BA9C69F906E4}"/>
                  </a:ext>
                </a:extLst>
              </p:cNvPr>
              <p:cNvSpPr txBox="1"/>
              <p:nvPr/>
            </p:nvSpPr>
            <p:spPr>
              <a:xfrm>
                <a:off x="4572001" y="2925355"/>
                <a:ext cx="428625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7AB800"/>
                    </a:solidFill>
                  </a:rPr>
                  <a:t>The space beyond the dimension of the particle is vacuum.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= 0</a:t>
                </a:r>
              </a:p>
              <a:p>
                <a:r>
                  <a:rPr lang="en-US" sz="1600" dirty="0">
                    <a:solidFill>
                      <a:srgbClr val="FF0000"/>
                    </a:solidFill>
                  </a:rPr>
                  <a:t>The second term becomes 0</a:t>
                </a:r>
              </a:p>
              <a:p>
                <a:endParaRPr lang="en-US" sz="1600" dirty="0">
                  <a:solidFill>
                    <a:srgbClr val="7AB8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C774B0-EE86-40B5-886F-BA9C69F90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2925355"/>
                <a:ext cx="4286250" cy="1323439"/>
              </a:xfrm>
              <a:prstGeom prst="rect">
                <a:avLst/>
              </a:prstGeom>
              <a:blipFill>
                <a:blip r:embed="rId5"/>
                <a:stretch>
                  <a:fillRect l="-711" t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5801D5-0F12-48B5-8EED-52DE1A583547}"/>
                  </a:ext>
                </a:extLst>
              </p:cNvPr>
              <p:cNvSpPr txBox="1"/>
              <p:nvPr/>
            </p:nvSpPr>
            <p:spPr>
              <a:xfrm>
                <a:off x="422769" y="3107316"/>
                <a:ext cx="4572000" cy="753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𝑞𝑟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5801D5-0F12-48B5-8EED-52DE1A583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69" y="3107316"/>
                <a:ext cx="4572000" cy="753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3EED9BC-99C3-48BF-81A6-174912440C58}"/>
              </a:ext>
            </a:extLst>
          </p:cNvPr>
          <p:cNvSpPr txBox="1"/>
          <p:nvPr/>
        </p:nvSpPr>
        <p:spPr>
          <a:xfrm>
            <a:off x="860617" y="4059174"/>
            <a:ext cx="511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Normalized scattering intensity from the particle minus excluded solvents</a:t>
            </a:r>
          </a:p>
        </p:txBody>
      </p:sp>
    </p:spTree>
    <p:extLst>
      <p:ext uri="{BB962C8B-B14F-4D97-AF65-F5344CB8AC3E}">
        <p14:creationId xmlns:p14="http://schemas.microsoft.com/office/powerpoint/2010/main" val="358447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654D8-7817-4836-A59D-2160912BDB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6626F0-7AC5-4573-A5B8-0DA28A17C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67903"/>
            <a:ext cx="8372901" cy="621711"/>
          </a:xfrm>
        </p:spPr>
        <p:txBody>
          <a:bodyPr/>
          <a:lstStyle/>
          <a:p>
            <a:r>
              <a:rPr lang="en-US" dirty="0"/>
              <a:t>Alpha CD @ 12-ID-B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F6A485-923F-47C8-947F-345C98431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1" y="556442"/>
            <a:ext cx="5784848" cy="44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1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F276-CB2B-4AD5-8826-A802A3966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CD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BEE2F05-E4D1-423E-81A7-3C33F8A764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1019437"/>
            <a:ext cx="8372901" cy="374786"/>
          </a:xfrm>
        </p:spPr>
        <p:txBody>
          <a:bodyPr/>
          <a:lstStyle/>
          <a:p>
            <a:r>
              <a:rPr lang="en-US" i="1" dirty="0"/>
              <a:t>G</a:t>
            </a:r>
            <a:r>
              <a:rPr lang="en-US" dirty="0"/>
              <a:t>(</a:t>
            </a:r>
            <a:r>
              <a:rPr lang="en-US" i="1" dirty="0"/>
              <a:t>r</a:t>
            </a:r>
            <a:r>
              <a:rPr lang="en-US" dirty="0"/>
              <a:t>) Extracted from Simulated and Experimental </a:t>
            </a:r>
            <a:r>
              <a:rPr lang="en-US" i="1" dirty="0"/>
              <a:t>I</a:t>
            </a:r>
            <a:r>
              <a:rPr lang="en-US" dirty="0"/>
              <a:t>(</a:t>
            </a:r>
            <a:r>
              <a:rPr lang="en-US" i="1" dirty="0"/>
              <a:t>q</a:t>
            </a:r>
            <a:r>
              <a:rPr lang="en-US" dirty="0"/>
              <a:t>) Data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AF829-B8FB-401F-A98D-AF2E2BD66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5" t="10425" r="11275" b="3248"/>
          <a:stretch/>
        </p:blipFill>
        <p:spPr>
          <a:xfrm>
            <a:off x="947392" y="1454402"/>
            <a:ext cx="4146550" cy="33211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15816E-5F6D-421D-B8E5-BC38A3F3BF0F}"/>
              </a:ext>
            </a:extLst>
          </p:cNvPr>
          <p:cNvSpPr txBox="1"/>
          <p:nvPr/>
        </p:nvSpPr>
        <p:spPr>
          <a:xfrm>
            <a:off x="5002502" y="1424046"/>
            <a:ext cx="40500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simulated one from a structure without Debye-Waller factor and hydration layer</a:t>
            </a:r>
          </a:p>
          <a:p>
            <a:endParaRPr lang="en-US" dirty="0"/>
          </a:p>
          <a:p>
            <a:r>
              <a:rPr lang="en-US" dirty="0"/>
              <a:t>Sharper peaks, lower peak area at 2.8 </a:t>
            </a:r>
            <a:r>
              <a:rPr lang="en-US" sz="1800" b="0" dirty="0">
                <a:latin typeface="+mj-lt"/>
              </a:rPr>
              <a:t>Å (Oxygen-Oxygen distance in a hydrogen bond), and no features beyond 12 Å (hydration layer).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5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CCED3-6745-4AF5-9CBB-D094C8315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Heparin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1A473-5DB5-47E8-B7E2-2733C30DB6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A91C3-BCCB-48C7-8022-643D38EEFF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00" t="25091" r="27659" b="40000"/>
          <a:stretch/>
        </p:blipFill>
        <p:spPr>
          <a:xfrm>
            <a:off x="711389" y="2663809"/>
            <a:ext cx="5397121" cy="1801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D07003-26DA-4165-ABF3-080F2F2B8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706" y="989614"/>
            <a:ext cx="3703287" cy="16741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4C8740-BBB6-413A-85C0-90E57861EC83}"/>
              </a:ext>
            </a:extLst>
          </p:cNvPr>
          <p:cNvSpPr txBox="1"/>
          <p:nvPr/>
        </p:nvSpPr>
        <p:spPr>
          <a:xfrm>
            <a:off x="1317869" y="4498598"/>
            <a:ext cx="418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PDB entry 3IRJ, structure determined by SAXS, 0.5 mg/ml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8DBBE9-5C23-4268-B625-0869EDF64CF9}"/>
              </a:ext>
            </a:extLst>
          </p:cNvPr>
          <p:cNvSpPr txBox="1"/>
          <p:nvPr/>
        </p:nvSpPr>
        <p:spPr>
          <a:xfrm>
            <a:off x="5827272" y="1208745"/>
            <a:ext cx="3249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Heavily charged, semi-rigid </a:t>
            </a:r>
            <a:r>
              <a:rPr lang="en-US" sz="1800" dirty="0"/>
              <a:t>polysaccharide </a:t>
            </a:r>
            <a:r>
              <a:rPr lang="en-US" dirty="0"/>
              <a:t>chain</a:t>
            </a:r>
          </a:p>
        </p:txBody>
      </p:sp>
    </p:spTree>
    <p:extLst>
      <p:ext uri="{BB962C8B-B14F-4D97-AF65-F5344CB8AC3E}">
        <p14:creationId xmlns:p14="http://schemas.microsoft.com/office/powerpoint/2010/main" val="341165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B003C-93D1-41D4-B805-52423AC7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69" y="233443"/>
            <a:ext cx="8372901" cy="621711"/>
          </a:xfrm>
        </p:spPr>
        <p:txBody>
          <a:bodyPr/>
          <a:lstStyle/>
          <a:p>
            <a:r>
              <a:rPr lang="en-US" sz="2400" dirty="0"/>
              <a:t>High resolution characterization: X-ray Crystallography and Cryo-EM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8F1801-83F0-4162-8C3C-DB57846B744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05EB4A8-72F7-49C7-86E4-5EF4F659B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66" y="1003682"/>
            <a:ext cx="2177824" cy="35008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57C2A3-1000-4A95-B260-011D58E21DDD}"/>
              </a:ext>
            </a:extLst>
          </p:cNvPr>
          <p:cNvSpPr txBox="1"/>
          <p:nvPr/>
        </p:nvSpPr>
        <p:spPr>
          <a:xfrm>
            <a:off x="5381897" y="462866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https://upload.wikimedia.org/wikipedia/commons/7/73/X_ray_diffraction.png</a:t>
            </a:r>
            <a:endParaRPr lang="en-US" sz="800" dirty="0"/>
          </a:p>
          <a:p>
            <a:r>
              <a:rPr lang="en-US" sz="800" i="1" dirty="0"/>
              <a:t>Methods in enzymology</a:t>
            </a:r>
            <a:r>
              <a:rPr lang="en-US" sz="800" dirty="0"/>
              <a:t> 579 (2016): 51-86.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86DD2C-2488-4247-9563-CD0458CA3F61}"/>
              </a:ext>
            </a:extLst>
          </p:cNvPr>
          <p:cNvSpPr txBox="1"/>
          <p:nvPr/>
        </p:nvSpPr>
        <p:spPr>
          <a:xfrm>
            <a:off x="6462440" y="1084469"/>
            <a:ext cx="2794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Require significant amount of effort to prepare samples.</a:t>
            </a:r>
          </a:p>
          <a:p>
            <a:r>
              <a:rPr lang="en-US" sz="1200" dirty="0"/>
              <a:t>  </a:t>
            </a:r>
          </a:p>
        </p:txBody>
      </p:sp>
      <p:pic>
        <p:nvPicPr>
          <p:cNvPr id="10" name="Picture 9" descr="Diagram, schematic, calendar&#10;&#10;Description automatically generated">
            <a:extLst>
              <a:ext uri="{FF2B5EF4-FFF2-40B4-BE49-F238E27FC236}">
                <a16:creationId xmlns:a16="http://schemas.microsoft.com/office/drawing/2014/main" id="{72F8D0DA-A0CD-426B-9D60-3C7969C2D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190" y="855154"/>
            <a:ext cx="4032250" cy="379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2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593C-4A4F-49DF-987B-4AD67E52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Heparin scattering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1A615-B439-4336-8545-73682FFD16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88BC8F-9A62-44A8-8688-9F58DC1B1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6" t="8634" r="11495" b="4364"/>
          <a:stretch/>
        </p:blipFill>
        <p:spPr>
          <a:xfrm>
            <a:off x="393700" y="1097564"/>
            <a:ext cx="4178300" cy="339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D9C583-72E9-4F65-8CA1-B5039719E9A3}"/>
              </a:ext>
            </a:extLst>
          </p:cNvPr>
          <p:cNvSpPr txBox="1"/>
          <p:nvPr/>
        </p:nvSpPr>
        <p:spPr>
          <a:xfrm>
            <a:off x="3800262" y="2248584"/>
            <a:ext cx="523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125 mg/ml Heparin sodium salt aqueous solution </a:t>
            </a:r>
          </a:p>
          <a:p>
            <a:pPr algn="ctr"/>
            <a:r>
              <a:rPr lang="en-US" dirty="0"/>
              <a:t>M</a:t>
            </a:r>
            <a:r>
              <a:rPr lang="en-US" baseline="-25000" dirty="0"/>
              <a:t>w</a:t>
            </a:r>
            <a:r>
              <a:rPr lang="en-US" dirty="0"/>
              <a:t> ~ 20KDa</a:t>
            </a:r>
          </a:p>
        </p:txBody>
      </p:sp>
    </p:spTree>
    <p:extLst>
      <p:ext uri="{BB962C8B-B14F-4D97-AF65-F5344CB8AC3E}">
        <p14:creationId xmlns:p14="http://schemas.microsoft.com/office/powerpoint/2010/main" val="38336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A1923-EBB3-4C3F-B1F3-F3371F87B3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71AFB-B2A5-44F8-8352-318232AE6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39" r="11097"/>
          <a:stretch/>
        </p:blipFill>
        <p:spPr>
          <a:xfrm>
            <a:off x="444500" y="786959"/>
            <a:ext cx="4552949" cy="3674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CEF61C-0C54-413F-B083-5CB51DCEB5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2" r="10904"/>
          <a:stretch/>
        </p:blipFill>
        <p:spPr>
          <a:xfrm>
            <a:off x="4277162" y="639571"/>
            <a:ext cx="4816538" cy="3821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35F9F4-3BF1-4194-8FA5-11A02EB1AD2F}"/>
              </a:ext>
            </a:extLst>
          </p:cNvPr>
          <p:cNvSpPr txBox="1"/>
          <p:nvPr/>
        </p:nvSpPr>
        <p:spPr>
          <a:xfrm>
            <a:off x="7039411" y="1974334"/>
            <a:ext cx="1352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Kratky Plot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8B5F7-9474-4AE0-83F8-3674BBF45388}"/>
              </a:ext>
            </a:extLst>
          </p:cNvPr>
          <p:cNvSpPr txBox="1"/>
          <p:nvPr/>
        </p:nvSpPr>
        <p:spPr>
          <a:xfrm>
            <a:off x="3252257" y="19743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PDDF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40616-1407-4111-8B3E-A663DD961E63}"/>
              </a:ext>
            </a:extLst>
          </p:cNvPr>
          <p:cNvSpPr txBox="1"/>
          <p:nvPr/>
        </p:nvSpPr>
        <p:spPr>
          <a:xfrm>
            <a:off x="2994660" y="4202652"/>
            <a:ext cx="4899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polysaccharide chain is most likely folded.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37B6178-35F7-410E-8419-D08172C1C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60609"/>
            <a:ext cx="8372901" cy="621711"/>
          </a:xfrm>
        </p:spPr>
        <p:txBody>
          <a:bodyPr/>
          <a:lstStyle/>
          <a:p>
            <a:r>
              <a:rPr lang="en-US" dirty="0"/>
              <a:t>PDDF analysis and Kratky plot</a:t>
            </a:r>
          </a:p>
        </p:txBody>
      </p:sp>
    </p:spTree>
    <p:extLst>
      <p:ext uri="{BB962C8B-B14F-4D97-AF65-F5344CB8AC3E}">
        <p14:creationId xmlns:p14="http://schemas.microsoft.com/office/powerpoint/2010/main" val="271260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23739-8C72-49B1-A101-8950F4173E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F01BD-1B89-4AFE-802E-8F3634F10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5" t="7861" r="11740" b="5415"/>
          <a:stretch/>
        </p:blipFill>
        <p:spPr>
          <a:xfrm>
            <a:off x="681990" y="570180"/>
            <a:ext cx="4914900" cy="41126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33308-ED7D-4A12-86B7-E2E1EB5303F0}"/>
              </a:ext>
            </a:extLst>
          </p:cNvPr>
          <p:cNvSpPr txBox="1"/>
          <p:nvPr/>
        </p:nvSpPr>
        <p:spPr>
          <a:xfrm>
            <a:off x="5398770" y="880943"/>
            <a:ext cx="3802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G(r) profiles also shows huge difference between experimental extracted profile and the profile calculated from semi-rigid chain model.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88EBEC-17CC-475E-840C-C538CEA0C2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25091" r="27659" b="40000"/>
          <a:stretch/>
        </p:blipFill>
        <p:spPr>
          <a:xfrm>
            <a:off x="5937250" y="2619485"/>
            <a:ext cx="2812860" cy="9387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5720CF-0F48-4CB3-9717-270BD0C1A1B4}"/>
              </a:ext>
            </a:extLst>
          </p:cNvPr>
          <p:cNvSpPr txBox="1"/>
          <p:nvPr/>
        </p:nvSpPr>
        <p:spPr>
          <a:xfrm>
            <a:off x="6860886" y="3281193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Initial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CF4F38-5B0E-40BA-BABC-7FD8EF50B63D}"/>
              </a:ext>
            </a:extLst>
          </p:cNvPr>
          <p:cNvSpPr txBox="1"/>
          <p:nvPr/>
        </p:nvSpPr>
        <p:spPr>
          <a:xfrm>
            <a:off x="5181600" y="415290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50</a:t>
            </a:r>
            <a:endParaRPr lang="en-US" sz="1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82566F-DFE8-439D-9987-22611681EDE4}"/>
              </a:ext>
            </a:extLst>
          </p:cNvPr>
          <p:cNvSpPr txBox="1">
            <a:spLocks/>
          </p:cNvSpPr>
          <p:nvPr/>
        </p:nvSpPr>
        <p:spPr>
          <a:xfrm>
            <a:off x="385549" y="-104441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i="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/>
              <a:t>G</a:t>
            </a:r>
            <a:r>
              <a:rPr lang="en-US" sz="2400" dirty="0"/>
              <a:t>(</a:t>
            </a:r>
            <a:r>
              <a:rPr lang="en-US" sz="2400" i="1" cap="none" dirty="0"/>
              <a:t>r</a:t>
            </a:r>
            <a:r>
              <a:rPr lang="en-US" sz="2400" dirty="0"/>
              <a:t>) profiles</a:t>
            </a:r>
          </a:p>
        </p:txBody>
      </p:sp>
    </p:spTree>
    <p:extLst>
      <p:ext uri="{BB962C8B-B14F-4D97-AF65-F5344CB8AC3E}">
        <p14:creationId xmlns:p14="http://schemas.microsoft.com/office/powerpoint/2010/main" val="59007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027D-4A7D-45CB-B0FE-E12102BC9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Heparin structural refinement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96E5C-126B-4BCE-9CB9-E61502BFB0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9E97C-DE86-4E78-954D-9D9B36EAB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356" y="1356202"/>
            <a:ext cx="3703287" cy="1674195"/>
          </a:xfrm>
          <a:prstGeom prst="rect">
            <a:avLst/>
          </a:prstGeom>
        </p:spPr>
      </p:pic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959D3C9C-F1F7-4399-B276-544E2069777C}"/>
              </a:ext>
            </a:extLst>
          </p:cNvPr>
          <p:cNvSpPr/>
          <p:nvPr/>
        </p:nvSpPr>
        <p:spPr>
          <a:xfrm rot="16559609">
            <a:off x="3537278" y="2082800"/>
            <a:ext cx="330200" cy="209550"/>
          </a:xfrm>
          <a:prstGeom prst="curvedDown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AE0901-02CA-4AB1-B644-B059B48EF119}"/>
              </a:ext>
            </a:extLst>
          </p:cNvPr>
          <p:cNvSpPr txBox="1"/>
          <p:nvPr/>
        </p:nvSpPr>
        <p:spPr>
          <a:xfrm>
            <a:off x="2089479" y="3030397"/>
            <a:ext cx="4444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Define each saccharide ring as a rigid body and allow torsion angle to change between the rings.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AD2B53-1774-423A-B0B1-B9FA62F9CAB6}"/>
              </a:ext>
            </a:extLst>
          </p:cNvPr>
          <p:cNvSpPr txBox="1"/>
          <p:nvPr/>
        </p:nvSpPr>
        <p:spPr>
          <a:xfrm>
            <a:off x="2089479" y="3488982"/>
            <a:ext cx="4444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Simulated annealing: Monte Carlo simulation on torsion angles until the G(r) profile matches</a:t>
            </a:r>
          </a:p>
        </p:txBody>
      </p:sp>
    </p:spTree>
    <p:extLst>
      <p:ext uri="{BB962C8B-B14F-4D97-AF65-F5344CB8AC3E}">
        <p14:creationId xmlns:p14="http://schemas.microsoft.com/office/powerpoint/2010/main" val="352212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F76E8-B7CA-467A-BE0F-11CB5E255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61BC6-39A7-4BC6-B85C-8857365CE986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240B0A-A288-40E3-B95A-C76529C47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580" y="-179070"/>
            <a:ext cx="4640580" cy="35585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1BCE08-E1B4-4EAB-8C23-633882EC4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960" y="162710"/>
            <a:ext cx="5273040" cy="40435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5BC9F9-1625-4AEB-90B2-05E1138E9DDC}"/>
              </a:ext>
            </a:extLst>
          </p:cNvPr>
          <p:cNvSpPr txBox="1"/>
          <p:nvPr/>
        </p:nvSpPr>
        <p:spPr>
          <a:xfrm>
            <a:off x="4705350" y="3956357"/>
            <a:ext cx="4343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0.087 atoms/Å</a:t>
            </a:r>
            <a:r>
              <a:rPr lang="en-US" sz="1200" baseline="30000" dirty="0"/>
              <a:t>3 </a:t>
            </a:r>
          </a:p>
          <a:p>
            <a:r>
              <a:rPr lang="en-US" sz="1200" dirty="0"/>
              <a:t>1156 atoms (with crystalline water): 13287 Å</a:t>
            </a:r>
            <a:r>
              <a:rPr lang="en-US" sz="1200" baseline="30000" dirty="0"/>
              <a:t>3</a:t>
            </a:r>
          </a:p>
          <a:p>
            <a:r>
              <a:rPr lang="en-US" sz="1200" dirty="0"/>
              <a:t>1012 atoms (without crystalline water): 11632 Å</a:t>
            </a:r>
            <a:r>
              <a:rPr lang="en-US" sz="1200" baseline="30000" dirty="0"/>
              <a:t>3</a:t>
            </a:r>
          </a:p>
          <a:p>
            <a:r>
              <a:rPr lang="en-US" sz="1200" dirty="0"/>
              <a:t>Excluded volume from </a:t>
            </a:r>
            <a:r>
              <a:rPr lang="en-US" sz="1200" dirty="0" err="1"/>
              <a:t>crysol</a:t>
            </a:r>
            <a:r>
              <a:rPr lang="en-US" sz="1200" dirty="0"/>
              <a:t>: 12520 Å</a:t>
            </a:r>
            <a:r>
              <a:rPr lang="en-US" sz="1200" baseline="30000" dirty="0"/>
              <a:t>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43724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187DE-032F-43DE-A54F-2DFC069AA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61BC6-39A7-4BC6-B85C-8857365CE986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2E2F0D-5355-4B44-841B-FD0891D74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5120" y="-155046"/>
            <a:ext cx="6835140" cy="5241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74BB78-D974-4CB5-B154-F35C29A18312}"/>
              </a:ext>
            </a:extLst>
          </p:cNvPr>
          <p:cNvSpPr txBox="1"/>
          <p:nvPr/>
        </p:nvSpPr>
        <p:spPr>
          <a:xfrm>
            <a:off x="5732145" y="419416"/>
            <a:ext cx="4343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1A6FDF"/>
                </a:solidFill>
              </a:rPr>
              <a:t>0.087 atoms/Å</a:t>
            </a:r>
            <a:r>
              <a:rPr lang="en-US" sz="1100" baseline="30000" dirty="0">
                <a:solidFill>
                  <a:srgbClr val="1A6FDF"/>
                </a:solidFill>
              </a:rPr>
              <a:t>3 </a:t>
            </a:r>
          </a:p>
          <a:p>
            <a:r>
              <a:rPr lang="en-US" sz="1100" dirty="0">
                <a:solidFill>
                  <a:srgbClr val="1A6FDF"/>
                </a:solidFill>
              </a:rPr>
              <a:t>1156 atoms (with crystalline water): 13287 Å</a:t>
            </a:r>
            <a:r>
              <a:rPr lang="en-US" sz="1100" baseline="30000" dirty="0">
                <a:solidFill>
                  <a:srgbClr val="1A6FDF"/>
                </a:solidFill>
              </a:rPr>
              <a:t>3</a:t>
            </a:r>
          </a:p>
          <a:p>
            <a:r>
              <a:rPr lang="en-US" sz="1100" dirty="0">
                <a:solidFill>
                  <a:srgbClr val="1A6FDF"/>
                </a:solidFill>
              </a:rPr>
              <a:t>1012 atoms (without crystalline water): 11632 Å</a:t>
            </a:r>
            <a:r>
              <a:rPr lang="en-US" sz="1100" baseline="30000" dirty="0">
                <a:solidFill>
                  <a:srgbClr val="1A6FDF"/>
                </a:solidFill>
              </a:rPr>
              <a:t>3</a:t>
            </a:r>
          </a:p>
          <a:p>
            <a:r>
              <a:rPr lang="en-US" sz="1100" dirty="0">
                <a:solidFill>
                  <a:srgbClr val="1A6FDF"/>
                </a:solidFill>
              </a:rPr>
              <a:t>Excluded volume from </a:t>
            </a:r>
            <a:r>
              <a:rPr lang="en-US" sz="1100" dirty="0" err="1">
                <a:solidFill>
                  <a:srgbClr val="1A6FDF"/>
                </a:solidFill>
              </a:rPr>
              <a:t>crysol</a:t>
            </a:r>
            <a:r>
              <a:rPr lang="en-US" sz="1100" dirty="0">
                <a:solidFill>
                  <a:srgbClr val="1A6FDF"/>
                </a:solidFill>
              </a:rPr>
              <a:t>: 12520 Å</a:t>
            </a:r>
            <a:r>
              <a:rPr lang="en-US" sz="1100" baseline="30000" dirty="0">
                <a:solidFill>
                  <a:srgbClr val="1A6FDF"/>
                </a:solidFill>
              </a:rPr>
              <a:t>3</a:t>
            </a:r>
            <a:endParaRPr lang="en-US" sz="1100" dirty="0">
              <a:solidFill>
                <a:srgbClr val="1A6FD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3CD45-BE41-4C18-A515-75F0D8F7202A}"/>
              </a:ext>
            </a:extLst>
          </p:cNvPr>
          <p:cNvSpPr txBox="1"/>
          <p:nvPr/>
        </p:nvSpPr>
        <p:spPr>
          <a:xfrm>
            <a:off x="5664200" y="2032307"/>
            <a:ext cx="3657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0.075 atoms/Å</a:t>
            </a:r>
            <a:r>
              <a:rPr lang="en-US" sz="1100" baseline="30000" dirty="0">
                <a:solidFill>
                  <a:srgbClr val="00B050"/>
                </a:solidFill>
              </a:rPr>
              <a:t>3 </a:t>
            </a:r>
          </a:p>
          <a:p>
            <a:r>
              <a:rPr lang="en-US" sz="1100" dirty="0">
                <a:solidFill>
                  <a:srgbClr val="00B050"/>
                </a:solidFill>
              </a:rPr>
              <a:t>1156 atoms (with crystalline water): 15413 Å</a:t>
            </a:r>
            <a:r>
              <a:rPr lang="en-US" sz="1100" baseline="30000" dirty="0">
                <a:solidFill>
                  <a:srgbClr val="00B050"/>
                </a:solidFill>
              </a:rPr>
              <a:t>3</a:t>
            </a:r>
          </a:p>
          <a:p>
            <a:r>
              <a:rPr lang="en-US" sz="1100" dirty="0">
                <a:solidFill>
                  <a:srgbClr val="00B050"/>
                </a:solidFill>
              </a:rPr>
              <a:t>1012 atoms (without crystalline water): 13493 Å</a:t>
            </a:r>
            <a:r>
              <a:rPr lang="en-US" sz="1100" baseline="30000" dirty="0">
                <a:solidFill>
                  <a:srgbClr val="00B050"/>
                </a:solidFill>
              </a:rPr>
              <a:t>3</a:t>
            </a:r>
          </a:p>
          <a:p>
            <a:r>
              <a:rPr lang="en-US" sz="1100" dirty="0">
                <a:solidFill>
                  <a:srgbClr val="00B050"/>
                </a:solidFill>
              </a:rPr>
              <a:t>Excluded volume from </a:t>
            </a:r>
            <a:r>
              <a:rPr lang="en-US" sz="1100" dirty="0" err="1">
                <a:solidFill>
                  <a:srgbClr val="00B050"/>
                </a:solidFill>
              </a:rPr>
              <a:t>crysol</a:t>
            </a:r>
            <a:r>
              <a:rPr lang="en-US" sz="1100" dirty="0">
                <a:solidFill>
                  <a:srgbClr val="00B050"/>
                </a:solidFill>
              </a:rPr>
              <a:t>: 12520 Å</a:t>
            </a:r>
            <a:r>
              <a:rPr lang="en-US" sz="1100" baseline="30000" dirty="0">
                <a:solidFill>
                  <a:srgbClr val="00B050"/>
                </a:solidFill>
              </a:rPr>
              <a:t>3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E53135-5153-4653-8710-AC0115763578}"/>
              </a:ext>
            </a:extLst>
          </p:cNvPr>
          <p:cNvSpPr txBox="1"/>
          <p:nvPr/>
        </p:nvSpPr>
        <p:spPr>
          <a:xfrm>
            <a:off x="5664200" y="3174607"/>
            <a:ext cx="3657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0.088 atoms/Å</a:t>
            </a:r>
            <a:r>
              <a:rPr lang="en-US" sz="1100" baseline="30000" dirty="0">
                <a:solidFill>
                  <a:srgbClr val="FF0000"/>
                </a:solidFill>
              </a:rPr>
              <a:t>3 </a:t>
            </a:r>
          </a:p>
          <a:p>
            <a:r>
              <a:rPr lang="en-US" sz="1100" dirty="0">
                <a:solidFill>
                  <a:srgbClr val="FF0000"/>
                </a:solidFill>
              </a:rPr>
              <a:t>1156 atoms (with crystalline water): 13136 Å</a:t>
            </a:r>
            <a:r>
              <a:rPr lang="en-US" sz="1100" baseline="30000" dirty="0">
                <a:solidFill>
                  <a:srgbClr val="FF0000"/>
                </a:solidFill>
              </a:rPr>
              <a:t>3</a:t>
            </a:r>
          </a:p>
          <a:p>
            <a:r>
              <a:rPr lang="en-US" sz="1100" dirty="0">
                <a:solidFill>
                  <a:srgbClr val="FF0000"/>
                </a:solidFill>
              </a:rPr>
              <a:t>1012 atoms (without crystalline water): 11500 Å</a:t>
            </a:r>
            <a:r>
              <a:rPr lang="en-US" sz="1100" baseline="30000" dirty="0">
                <a:solidFill>
                  <a:srgbClr val="FF0000"/>
                </a:solidFill>
              </a:rPr>
              <a:t>3</a:t>
            </a:r>
          </a:p>
          <a:p>
            <a:r>
              <a:rPr lang="en-US" sz="1100" dirty="0">
                <a:solidFill>
                  <a:srgbClr val="FF0000"/>
                </a:solidFill>
              </a:rPr>
              <a:t>Excluded volume from </a:t>
            </a:r>
            <a:r>
              <a:rPr lang="en-US" sz="1100" dirty="0" err="1">
                <a:solidFill>
                  <a:srgbClr val="FF0000"/>
                </a:solidFill>
              </a:rPr>
              <a:t>crysol</a:t>
            </a:r>
            <a:r>
              <a:rPr lang="en-US" sz="1100" dirty="0">
                <a:solidFill>
                  <a:srgbClr val="FF0000"/>
                </a:solidFill>
              </a:rPr>
              <a:t>: 12520 Å</a:t>
            </a:r>
            <a:r>
              <a:rPr lang="en-US" sz="1100" baseline="30000" dirty="0">
                <a:solidFill>
                  <a:srgbClr val="FF0000"/>
                </a:solidFill>
              </a:rPr>
              <a:t>3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953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2" t="6465" r="29800" b="6936"/>
          <a:stretch/>
        </p:blipFill>
        <p:spPr>
          <a:xfrm rot="5400000">
            <a:off x="1547115" y="-88310"/>
            <a:ext cx="3622963" cy="598860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130801" y="215901"/>
            <a:ext cx="3746500" cy="2501901"/>
            <a:chOff x="5130801" y="215899"/>
            <a:chExt cx="3746500" cy="25019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" t="981" r="2094" b="2437"/>
            <a:stretch/>
          </p:blipFill>
          <p:spPr>
            <a:xfrm>
              <a:off x="5130801" y="215899"/>
              <a:ext cx="3746500" cy="2501901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43946" y="380999"/>
              <a:ext cx="3612574" cy="2024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47218" y="216953"/>
            <a:ext cx="6030085" cy="3135867"/>
            <a:chOff x="2847216" y="216951"/>
            <a:chExt cx="6030085" cy="3135867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2847216" y="2648049"/>
              <a:ext cx="704769" cy="704769"/>
            </a:xfrm>
            <a:prstGeom prst="ellipse">
              <a:avLst/>
            </a:prstGeom>
            <a:noFill/>
            <a:ln w="28575">
              <a:solidFill>
                <a:srgbClr val="2F02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5130801" y="216951"/>
              <a:ext cx="3746500" cy="2501901"/>
              <a:chOff x="1008350" y="2487638"/>
              <a:chExt cx="3746500" cy="2501901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3" t="981" r="2094" b="2437"/>
              <a:stretch/>
            </p:blipFill>
            <p:spPr>
              <a:xfrm>
                <a:off x="1008350" y="2487638"/>
                <a:ext cx="3746500" cy="2501901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2178982" y="2599376"/>
                <a:ext cx="2575868" cy="2024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3437731" y="2510239"/>
              <a:ext cx="702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2F0200"/>
                  </a:solidFill>
                </a:rPr>
                <a:t>1.42 </a:t>
              </a:r>
              <a:r>
                <a:rPr lang="en-US" sz="1400" dirty="0" err="1">
                  <a:solidFill>
                    <a:srgbClr val="2F0200"/>
                  </a:solidFill>
                </a:rPr>
                <a:t>Å</a:t>
              </a:r>
              <a:endParaRPr lang="en-US" sz="1400" dirty="0">
                <a:solidFill>
                  <a:srgbClr val="2F02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24968" y="262541"/>
              <a:ext cx="702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1.42 </a:t>
              </a:r>
              <a:r>
                <a:rPr lang="en-US" sz="1400" dirty="0" err="1">
                  <a:solidFill>
                    <a:srgbClr val="FF0000"/>
                  </a:solidFill>
                </a:rPr>
                <a:t>Å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975263" y="2769465"/>
            <a:ext cx="448674" cy="298450"/>
            <a:chOff x="7260073" y="3774440"/>
            <a:chExt cx="448674" cy="298450"/>
          </a:xfrm>
        </p:grpSpPr>
        <p:cxnSp>
          <p:nvCxnSpPr>
            <p:cNvPr id="27" name="Straight Arrow Connector 26"/>
            <p:cNvCxnSpPr/>
            <p:nvPr/>
          </p:nvCxnSpPr>
          <p:spPr>
            <a:xfrm flipV="1">
              <a:off x="7482840" y="3774440"/>
              <a:ext cx="0" cy="238760"/>
            </a:xfrm>
            <a:prstGeom prst="straightConnector1">
              <a:avLst/>
            </a:prstGeom>
            <a:ln>
              <a:solidFill>
                <a:srgbClr val="2F0200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7200000" flipV="1">
              <a:off x="7589367" y="3953510"/>
              <a:ext cx="0" cy="238760"/>
            </a:xfrm>
            <a:prstGeom prst="straightConnector1">
              <a:avLst/>
            </a:prstGeom>
            <a:ln>
              <a:solidFill>
                <a:srgbClr val="2F0200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4400000" flipV="1">
              <a:off x="7379453" y="3953510"/>
              <a:ext cx="0" cy="238760"/>
            </a:xfrm>
            <a:prstGeom prst="straightConnector1">
              <a:avLst/>
            </a:prstGeom>
            <a:ln>
              <a:solidFill>
                <a:srgbClr val="2F0200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/>
          <p:cNvSpPr>
            <a:spLocks noChangeAspect="1"/>
          </p:cNvSpPr>
          <p:nvPr/>
        </p:nvSpPr>
        <p:spPr>
          <a:xfrm>
            <a:off x="3173565" y="2982190"/>
            <a:ext cx="45720" cy="45720"/>
          </a:xfrm>
          <a:prstGeom prst="ellipse">
            <a:avLst/>
          </a:prstGeom>
          <a:solidFill>
            <a:srgbClr val="2F0200"/>
          </a:solidFill>
          <a:ln>
            <a:solidFill>
              <a:srgbClr val="2F02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1956122" y="156295"/>
            <a:ext cx="6921181" cy="3459415"/>
            <a:chOff x="1956120" y="156293"/>
            <a:chExt cx="6921181" cy="3459415"/>
          </a:xfrm>
        </p:grpSpPr>
        <p:grpSp>
          <p:nvGrpSpPr>
            <p:cNvPr id="43" name="Group 42"/>
            <p:cNvGrpSpPr/>
            <p:nvPr/>
          </p:nvGrpSpPr>
          <p:grpSpPr>
            <a:xfrm>
              <a:off x="5130801" y="156293"/>
              <a:ext cx="3746500" cy="2563187"/>
              <a:chOff x="5162666" y="-226387"/>
              <a:chExt cx="3746500" cy="2563187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5162666" y="-165101"/>
                <a:ext cx="3746500" cy="2501901"/>
                <a:chOff x="4677653" y="2058801"/>
                <a:chExt cx="3746500" cy="2501901"/>
              </a:xfrm>
            </p:grpSpPr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93" t="981" r="2094" b="2437"/>
                <a:stretch/>
              </p:blipFill>
              <p:spPr>
                <a:xfrm>
                  <a:off x="4677653" y="2058801"/>
                  <a:ext cx="3746500" cy="2501901"/>
                </a:xfrm>
                <a:prstGeom prst="rect">
                  <a:avLst/>
                </a:prstGeom>
              </p:spPr>
            </p:pic>
            <p:sp>
              <p:nvSpPr>
                <p:cNvPr id="35" name="Rectangle 34"/>
                <p:cNvSpPr/>
                <p:nvPr/>
              </p:nvSpPr>
              <p:spPr>
                <a:xfrm>
                  <a:off x="6373675" y="2239141"/>
                  <a:ext cx="2029968" cy="20249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TextBox 35"/>
              <p:cNvSpPr txBox="1"/>
              <p:nvPr/>
            </p:nvSpPr>
            <p:spPr>
              <a:xfrm>
                <a:off x="5750695" y="-129671"/>
                <a:ext cx="7024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1.42 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Å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389840" y="-226387"/>
                <a:ext cx="7024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2.47 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Å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584326" y="2385159"/>
              <a:ext cx="1230549" cy="1230549"/>
            </a:xfrm>
            <a:prstGeom prst="ellipse">
              <a:avLst/>
            </a:prstGeom>
            <a:noFill/>
            <a:ln w="28575">
              <a:solidFill>
                <a:srgbClr val="2F02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56120" y="3015903"/>
              <a:ext cx="702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2F0200"/>
                  </a:solidFill>
                </a:rPr>
                <a:t>2.47 </a:t>
              </a:r>
              <a:r>
                <a:rPr lang="en-US" sz="1400" dirty="0" err="1">
                  <a:solidFill>
                    <a:srgbClr val="2F0200"/>
                  </a:solidFill>
                </a:rPr>
                <a:t>Å</a:t>
              </a:r>
              <a:endParaRPr lang="en-US" sz="1400" dirty="0">
                <a:solidFill>
                  <a:srgbClr val="2F0200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500426" y="155268"/>
            <a:ext cx="6376877" cy="3544340"/>
            <a:chOff x="2500424" y="155268"/>
            <a:chExt cx="6376877" cy="3544340"/>
          </a:xfrm>
        </p:grpSpPr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2500424" y="2301257"/>
              <a:ext cx="1398351" cy="1398351"/>
            </a:xfrm>
            <a:prstGeom prst="ellipse">
              <a:avLst/>
            </a:prstGeom>
            <a:noFill/>
            <a:ln w="28575">
              <a:solidFill>
                <a:srgbClr val="2F02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810447" y="3045041"/>
              <a:ext cx="702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2F0200"/>
                  </a:solidFill>
                </a:rPr>
                <a:t>2.83 </a:t>
              </a:r>
              <a:r>
                <a:rPr lang="en-US" sz="1400" dirty="0" err="1">
                  <a:solidFill>
                    <a:srgbClr val="2F0200"/>
                  </a:solidFill>
                </a:rPr>
                <a:t>Å</a:t>
              </a:r>
              <a:endParaRPr lang="en-US" sz="1400" dirty="0">
                <a:solidFill>
                  <a:srgbClr val="2F0200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5130801" y="155268"/>
              <a:ext cx="3746500" cy="2564132"/>
              <a:chOff x="5130801" y="1806268"/>
              <a:chExt cx="3746500" cy="2564132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5130801" y="1868499"/>
                <a:ext cx="3746500" cy="2501901"/>
                <a:chOff x="4677653" y="2444881"/>
                <a:chExt cx="3746500" cy="2501901"/>
              </a:xfrm>
            </p:grpSpPr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93" t="981" r="2094" b="2437"/>
                <a:stretch/>
              </p:blipFill>
              <p:spPr>
                <a:xfrm>
                  <a:off x="4677653" y="2444881"/>
                  <a:ext cx="3746500" cy="2501901"/>
                </a:xfrm>
                <a:prstGeom prst="rect">
                  <a:avLst/>
                </a:prstGeom>
              </p:spPr>
            </p:pic>
            <p:sp>
              <p:nvSpPr>
                <p:cNvPr id="49" name="Rectangle 48"/>
                <p:cNvSpPr/>
                <p:nvPr/>
              </p:nvSpPr>
              <p:spPr>
                <a:xfrm>
                  <a:off x="6682993" y="2609981"/>
                  <a:ext cx="1720650" cy="20249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" name="TextBox 49"/>
              <p:cNvSpPr txBox="1"/>
              <p:nvPr/>
            </p:nvSpPr>
            <p:spPr>
              <a:xfrm>
                <a:off x="6784923" y="2720133"/>
                <a:ext cx="7024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</a:rPr>
                  <a:t>2.83 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Å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718830" y="1902984"/>
                <a:ext cx="7024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1.42 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Å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6357975" y="1806268"/>
                <a:ext cx="7024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2.47 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Å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2276690" y="153668"/>
            <a:ext cx="6600613" cy="3769676"/>
            <a:chOff x="2276688" y="153668"/>
            <a:chExt cx="6600613" cy="3769676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2276688" y="2077521"/>
              <a:ext cx="1845823" cy="1845823"/>
            </a:xfrm>
            <a:prstGeom prst="ellipse">
              <a:avLst/>
            </a:prstGeom>
            <a:noFill/>
            <a:ln w="28575">
              <a:solidFill>
                <a:srgbClr val="2F02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729393" y="1993480"/>
              <a:ext cx="702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2F0200"/>
                  </a:solidFill>
                </a:rPr>
                <a:t>3.76 </a:t>
              </a:r>
              <a:r>
                <a:rPr lang="en-US" sz="1400" dirty="0" err="1">
                  <a:solidFill>
                    <a:srgbClr val="2F0200"/>
                  </a:solidFill>
                </a:rPr>
                <a:t>Å</a:t>
              </a:r>
              <a:endParaRPr lang="en-US" sz="1400" dirty="0">
                <a:solidFill>
                  <a:srgbClr val="2F0200"/>
                </a:solidFill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5130801" y="153668"/>
              <a:ext cx="3746500" cy="2564132"/>
              <a:chOff x="5130801" y="1601849"/>
              <a:chExt cx="3746500" cy="2564132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5130801" y="1601849"/>
                <a:ext cx="3746500" cy="2564132"/>
                <a:chOff x="5130801" y="1601849"/>
                <a:chExt cx="3746500" cy="2564132"/>
              </a:xfrm>
            </p:grpSpPr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93" t="981" r="2094" b="2437"/>
                <a:stretch/>
              </p:blipFill>
              <p:spPr>
                <a:xfrm>
                  <a:off x="5130801" y="1664080"/>
                  <a:ext cx="3746500" cy="2501901"/>
                </a:xfrm>
                <a:prstGeom prst="rect">
                  <a:avLst/>
                </a:prstGeom>
              </p:spPr>
            </p:pic>
            <p:sp>
              <p:nvSpPr>
                <p:cNvPr id="68" name="Rectangle 67"/>
                <p:cNvSpPr/>
                <p:nvPr/>
              </p:nvSpPr>
              <p:spPr>
                <a:xfrm>
                  <a:off x="7636875" y="1829180"/>
                  <a:ext cx="1219915" cy="20249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6784923" y="2515714"/>
                  <a:ext cx="7024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>
                      <a:solidFill>
                        <a:srgbClr val="FF0000"/>
                      </a:solidFill>
                    </a:rPr>
                    <a:t>2.83 </a:t>
                  </a:r>
                  <a:r>
                    <a:rPr lang="en-US" sz="1400" dirty="0" err="1">
                      <a:solidFill>
                        <a:srgbClr val="FF0000"/>
                      </a:solidFill>
                    </a:rPr>
                    <a:t>Å</a:t>
                  </a:r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5718830" y="1698565"/>
                  <a:ext cx="7024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1.42 </a:t>
                  </a:r>
                  <a:r>
                    <a:rPr lang="en-US" sz="1400" dirty="0" err="1">
                      <a:solidFill>
                        <a:srgbClr val="FF0000"/>
                      </a:solidFill>
                    </a:rPr>
                    <a:t>Å</a:t>
                  </a:r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6357975" y="1601849"/>
                  <a:ext cx="7024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2.47 </a:t>
                  </a:r>
                  <a:r>
                    <a:rPr lang="en-US" sz="1400" dirty="0" err="1">
                      <a:solidFill>
                        <a:srgbClr val="FF0000"/>
                      </a:solidFill>
                    </a:rPr>
                    <a:t>Å</a:t>
                  </a:r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73" name="TextBox 72"/>
              <p:cNvSpPr txBox="1"/>
              <p:nvPr/>
            </p:nvSpPr>
            <p:spPr>
              <a:xfrm>
                <a:off x="7294030" y="2288691"/>
                <a:ext cx="7024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3.76 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Å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2148039" y="153668"/>
            <a:ext cx="6729262" cy="4198308"/>
            <a:chOff x="2148039" y="153668"/>
            <a:chExt cx="6729262" cy="4198308"/>
          </a:xfrm>
        </p:grpSpPr>
        <p:grpSp>
          <p:nvGrpSpPr>
            <p:cNvPr id="88" name="Group 87"/>
            <p:cNvGrpSpPr/>
            <p:nvPr/>
          </p:nvGrpSpPr>
          <p:grpSpPr>
            <a:xfrm>
              <a:off x="5130801" y="153668"/>
              <a:ext cx="3746500" cy="2564132"/>
              <a:chOff x="5130801" y="1982693"/>
              <a:chExt cx="3746500" cy="2564132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5130801" y="1982693"/>
                <a:ext cx="3746500" cy="2564132"/>
                <a:chOff x="5130801" y="1982693"/>
                <a:chExt cx="3746500" cy="2564132"/>
              </a:xfrm>
            </p:grpSpPr>
            <p:pic>
              <p:nvPicPr>
                <p:cNvPr id="77" name="Picture 76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93" t="981" r="2094" b="2437"/>
                <a:stretch/>
              </p:blipFill>
              <p:spPr>
                <a:xfrm>
                  <a:off x="5130801" y="2044924"/>
                  <a:ext cx="3746500" cy="2501901"/>
                </a:xfrm>
                <a:prstGeom prst="rect">
                  <a:avLst/>
                </a:prstGeom>
              </p:spPr>
            </p:pic>
            <p:sp>
              <p:nvSpPr>
                <p:cNvPr id="78" name="Rectangle 77"/>
                <p:cNvSpPr/>
                <p:nvPr/>
              </p:nvSpPr>
              <p:spPr>
                <a:xfrm>
                  <a:off x="7985792" y="2210024"/>
                  <a:ext cx="870998" cy="20249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6784923" y="2896558"/>
                  <a:ext cx="7024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>
                      <a:solidFill>
                        <a:srgbClr val="FF0000"/>
                      </a:solidFill>
                    </a:rPr>
                    <a:t>2.83 </a:t>
                  </a:r>
                  <a:r>
                    <a:rPr lang="en-US" sz="1400" dirty="0" err="1">
                      <a:solidFill>
                        <a:srgbClr val="FF0000"/>
                      </a:solidFill>
                    </a:rPr>
                    <a:t>Å</a:t>
                  </a:r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5718830" y="2079409"/>
                  <a:ext cx="7024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1.42 </a:t>
                  </a:r>
                  <a:r>
                    <a:rPr lang="en-US" sz="1400" dirty="0" err="1">
                      <a:solidFill>
                        <a:srgbClr val="FF0000"/>
                      </a:solidFill>
                    </a:rPr>
                    <a:t>Å</a:t>
                  </a:r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6357975" y="1982693"/>
                  <a:ext cx="7024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2.47 </a:t>
                  </a:r>
                  <a:r>
                    <a:rPr lang="en-US" sz="1400" dirty="0" err="1">
                      <a:solidFill>
                        <a:srgbClr val="FF0000"/>
                      </a:solidFill>
                    </a:rPr>
                    <a:t>Å</a:t>
                  </a:r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7294030" y="2669535"/>
                  <a:ext cx="7024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3.76 </a:t>
                  </a:r>
                  <a:r>
                    <a:rPr lang="en-US" sz="1400" dirty="0" err="1">
                      <a:solidFill>
                        <a:srgbClr val="FF0000"/>
                      </a:solidFill>
                    </a:rPr>
                    <a:t>Å</a:t>
                  </a:r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84" name="TextBox 83"/>
              <p:cNvSpPr txBox="1"/>
              <p:nvPr/>
            </p:nvSpPr>
            <p:spPr>
              <a:xfrm>
                <a:off x="7718855" y="2897330"/>
                <a:ext cx="7024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4.27 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Å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2148039" y="1948872"/>
              <a:ext cx="2084832" cy="2084832"/>
            </a:xfrm>
            <a:prstGeom prst="ellipse">
              <a:avLst/>
            </a:prstGeom>
            <a:noFill/>
            <a:ln w="28575">
              <a:solidFill>
                <a:srgbClr val="2F02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146686" y="4044199"/>
              <a:ext cx="702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2F0200"/>
                  </a:solidFill>
                </a:rPr>
                <a:t>4.27 </a:t>
              </a:r>
              <a:r>
                <a:rPr lang="en-US" sz="1400" dirty="0" err="1">
                  <a:solidFill>
                    <a:srgbClr val="2F0200"/>
                  </a:solidFill>
                </a:rPr>
                <a:t>Å</a:t>
              </a:r>
              <a:endParaRPr lang="en-US" sz="1400" dirty="0">
                <a:solidFill>
                  <a:srgbClr val="2F0200"/>
                </a:solidFill>
              </a:endParaRPr>
            </a:p>
          </p:txBody>
        </p:sp>
      </p:grpSp>
      <p:sp>
        <p:nvSpPr>
          <p:cNvPr id="61" name="Rectangle 2">
            <a:extLst>
              <a:ext uri="{FF2B5EF4-FFF2-40B4-BE49-F238E27FC236}">
                <a16:creationId xmlns:a16="http://schemas.microsoft.com/office/drawing/2014/main" id="{6AB76CDC-EE68-4BC8-843B-67146926EF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3948" y="67819"/>
            <a:ext cx="8372901" cy="621711"/>
          </a:xfrm>
        </p:spPr>
        <p:txBody>
          <a:bodyPr anchor="t">
            <a:normAutofit/>
          </a:bodyPr>
          <a:lstStyle/>
          <a:p>
            <a:r>
              <a:rPr lang="en-US" altLang="en-US" sz="2400" dirty="0"/>
              <a:t>What is the PDF?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6B4C50-3E98-44C4-ACE2-6F03F23B1F3A}"/>
              </a:ext>
            </a:extLst>
          </p:cNvPr>
          <p:cNvSpPr txBox="1"/>
          <p:nvPr/>
        </p:nvSpPr>
        <p:spPr>
          <a:xfrm>
            <a:off x="448215" y="454967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Probability of finding a pair of atoms </a:t>
            </a:r>
            <a:br>
              <a:rPr lang="en-US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at various distances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1B571B-2293-4E5E-9EEE-DC91F9B72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4C9368-D978-164F-B1F0-75C7EF48BAD0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199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7"/>
          <p:cNvSpPr>
            <a:spLocks noGrp="1" noChangeArrowheads="1"/>
          </p:cNvSpPr>
          <p:nvPr>
            <p:ph type="title"/>
          </p:nvPr>
        </p:nvSpPr>
        <p:spPr>
          <a:xfrm>
            <a:off x="285162" y="28471"/>
            <a:ext cx="7495116" cy="621711"/>
          </a:xfrm>
        </p:spPr>
        <p:txBody>
          <a:bodyPr anchor="ctr"/>
          <a:lstStyle/>
          <a:p>
            <a:pPr eaLnBrk="1" hangingPunct="1"/>
            <a:r>
              <a:rPr lang="en-US" altLang="en-US" dirty="0"/>
              <a:t>The Pair Distribution Function, G(r)</a:t>
            </a:r>
            <a:endParaRPr lang="en-US" altLang="en-US" baseline="-25000" dirty="0"/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1169951" y="579370"/>
            <a:ext cx="649247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1F497D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1F497D"/>
              </a:buClr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500" b="1" i="1" dirty="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 Unicode MS" pitchFamily="34" charset="-128"/>
              </a:rPr>
              <a:t>- a weighted histogram of ALL atom-atom distances</a:t>
            </a:r>
          </a:p>
        </p:txBody>
      </p:sp>
      <p:grpSp>
        <p:nvGrpSpPr>
          <p:cNvPr id="9220" name="Group 21"/>
          <p:cNvGrpSpPr>
            <a:grpSpLocks/>
          </p:cNvGrpSpPr>
          <p:nvPr/>
        </p:nvGrpSpPr>
        <p:grpSpPr bwMode="auto">
          <a:xfrm>
            <a:off x="285162" y="1337536"/>
            <a:ext cx="6057900" cy="3226594"/>
            <a:chOff x="1447800" y="3070133"/>
            <a:chExt cx="5949890" cy="3168742"/>
          </a:xfrm>
        </p:grpSpPr>
        <p:grpSp>
          <p:nvGrpSpPr>
            <p:cNvPr id="9248" name="Group 20"/>
            <p:cNvGrpSpPr>
              <a:grpSpLocks/>
            </p:cNvGrpSpPr>
            <p:nvPr/>
          </p:nvGrpSpPr>
          <p:grpSpPr bwMode="auto">
            <a:xfrm>
              <a:off x="1447800" y="3070133"/>
              <a:ext cx="5949890" cy="3168742"/>
              <a:chOff x="1447800" y="3070133"/>
              <a:chExt cx="5949890" cy="3168742"/>
            </a:xfrm>
          </p:grpSpPr>
          <p:pic>
            <p:nvPicPr>
              <p:cNvPr id="9250" name="Picture 35" descr="FX_pdfsax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7800" y="3113365"/>
                <a:ext cx="5949890" cy="31255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251" name="Rectangle 36"/>
              <p:cNvSpPr>
                <a:spLocks noChangeArrowheads="1"/>
              </p:cNvSpPr>
              <p:nvPr/>
            </p:nvSpPr>
            <p:spPr bwMode="auto">
              <a:xfrm>
                <a:off x="7196178" y="3070133"/>
                <a:ext cx="195222" cy="119706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1F497D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1F497D"/>
                  </a:buClr>
                  <a:buChar char="•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350"/>
              </a:p>
            </p:txBody>
          </p:sp>
        </p:grpSp>
        <p:sp>
          <p:nvSpPr>
            <p:cNvPr id="9249" name="Rectangle 35"/>
            <p:cNvSpPr>
              <a:spLocks noChangeArrowheads="1"/>
            </p:cNvSpPr>
            <p:nvPr/>
          </p:nvSpPr>
          <p:spPr bwMode="auto">
            <a:xfrm>
              <a:off x="3429000" y="3724275"/>
              <a:ext cx="3581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1F497D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1F497D"/>
                </a:buClr>
                <a:buChar char="–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1F497D"/>
                </a:buClr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1F497D"/>
                </a:buClr>
                <a:buChar char="–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B11B0E2-67EE-45D0-84EF-1CD815AC1555}"/>
              </a:ext>
            </a:extLst>
          </p:cNvPr>
          <p:cNvSpPr txBox="1"/>
          <p:nvPr/>
        </p:nvSpPr>
        <p:spPr>
          <a:xfrm>
            <a:off x="4032187" y="1337536"/>
            <a:ext cx="44956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Providing valuable structural insight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Nanoscale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Disordered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Liquids, gases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Vacancies, impurities, interstitial atoms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1D480-4FF4-4635-ADA4-EA3FC2F00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4C9368-D978-164F-B1F0-75C7EF48BAD0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56734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7"/>
          <p:cNvSpPr>
            <a:spLocks noGrp="1" noChangeArrowheads="1"/>
          </p:cNvSpPr>
          <p:nvPr>
            <p:ph type="title"/>
          </p:nvPr>
        </p:nvSpPr>
        <p:spPr>
          <a:xfrm>
            <a:off x="285162" y="28471"/>
            <a:ext cx="7495116" cy="621711"/>
          </a:xfrm>
        </p:spPr>
        <p:txBody>
          <a:bodyPr anchor="t"/>
          <a:lstStyle/>
          <a:p>
            <a:pPr eaLnBrk="1" hangingPunct="1"/>
            <a:r>
              <a:rPr lang="en-US" altLang="en-US" dirty="0"/>
              <a:t>The Pair Distribution Function, G(r)</a:t>
            </a:r>
            <a:endParaRPr lang="en-US" altLang="en-US" baseline="-25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71D499-82B8-4025-8F8C-60DD1B2B7BED}"/>
              </a:ext>
            </a:extLst>
          </p:cNvPr>
          <p:cNvGrpSpPr/>
          <p:nvPr/>
        </p:nvGrpSpPr>
        <p:grpSpPr>
          <a:xfrm>
            <a:off x="285162" y="1048529"/>
            <a:ext cx="6057900" cy="3764549"/>
            <a:chOff x="1485900" y="1062245"/>
            <a:chExt cx="6057900" cy="3764549"/>
          </a:xfrm>
        </p:grpSpPr>
        <p:grpSp>
          <p:nvGrpSpPr>
            <p:cNvPr id="9220" name="Group 21"/>
            <p:cNvGrpSpPr>
              <a:grpSpLocks/>
            </p:cNvGrpSpPr>
            <p:nvPr/>
          </p:nvGrpSpPr>
          <p:grpSpPr bwMode="auto">
            <a:xfrm>
              <a:off x="1485900" y="1600200"/>
              <a:ext cx="6057900" cy="3226594"/>
              <a:chOff x="1447800" y="3070133"/>
              <a:chExt cx="5949890" cy="3168742"/>
            </a:xfrm>
          </p:grpSpPr>
          <p:grpSp>
            <p:nvGrpSpPr>
              <p:cNvPr id="9248" name="Group 20"/>
              <p:cNvGrpSpPr>
                <a:grpSpLocks/>
              </p:cNvGrpSpPr>
              <p:nvPr/>
            </p:nvGrpSpPr>
            <p:grpSpPr bwMode="auto">
              <a:xfrm>
                <a:off x="1447800" y="3070133"/>
                <a:ext cx="5949890" cy="3168742"/>
                <a:chOff x="1447800" y="3070133"/>
                <a:chExt cx="5949890" cy="3168742"/>
              </a:xfrm>
            </p:grpSpPr>
            <p:pic>
              <p:nvPicPr>
                <p:cNvPr id="9250" name="Picture 35" descr="FX_pdfsax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7800" y="3113365"/>
                  <a:ext cx="5949890" cy="31255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251" name="Rectangle 36"/>
                <p:cNvSpPr>
                  <a:spLocks noChangeArrowheads="1"/>
                </p:cNvSpPr>
                <p:nvPr/>
              </p:nvSpPr>
              <p:spPr bwMode="auto">
                <a:xfrm>
                  <a:off x="7196178" y="3070133"/>
                  <a:ext cx="195222" cy="119706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1F497D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1F497D"/>
                    </a:buClr>
                    <a:buChar char="–"/>
                    <a:defRPr sz="1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1F497D"/>
                    </a:buClr>
                    <a:buChar char="•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1F497D"/>
                    </a:buClr>
                    <a:buChar char="–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1F497D"/>
                    </a:buClr>
                    <a:buFont typeface="Arial" panose="020B0604020202020204" pitchFamily="34" charset="0"/>
                    <a:buChar char="»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1F497D"/>
                    </a:buClr>
                    <a:buFont typeface="Arial" panose="020B0604020202020204" pitchFamily="34" charset="0"/>
                    <a:buChar char="»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1F497D"/>
                    </a:buClr>
                    <a:buFont typeface="Arial" panose="020B0604020202020204" pitchFamily="34" charset="0"/>
                    <a:buChar char="»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1F497D"/>
                    </a:buClr>
                    <a:buFont typeface="Arial" panose="020B0604020202020204" pitchFamily="34" charset="0"/>
                    <a:buChar char="»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1F497D"/>
                    </a:buClr>
                    <a:buFont typeface="Arial" panose="020B0604020202020204" pitchFamily="34" charset="0"/>
                    <a:buChar char="»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350"/>
                </a:p>
              </p:txBody>
            </p:sp>
          </p:grpSp>
          <p:sp>
            <p:nvSpPr>
              <p:cNvPr id="9249" name="Rectangle 35"/>
              <p:cNvSpPr>
                <a:spLocks noChangeArrowheads="1"/>
              </p:cNvSpPr>
              <p:nvPr/>
            </p:nvSpPr>
            <p:spPr bwMode="auto">
              <a:xfrm>
                <a:off x="3429000" y="3724275"/>
                <a:ext cx="3581400" cy="60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1F497D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1F497D"/>
                  </a:buClr>
                  <a:buChar char="•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350"/>
              </a:p>
            </p:txBody>
          </p:sp>
        </p:grpSp>
        <p:grpSp>
          <p:nvGrpSpPr>
            <p:cNvPr id="9221" name="Group 50"/>
            <p:cNvGrpSpPr>
              <a:grpSpLocks/>
            </p:cNvGrpSpPr>
            <p:nvPr/>
          </p:nvGrpSpPr>
          <p:grpSpPr bwMode="auto">
            <a:xfrm>
              <a:off x="2538415" y="3405187"/>
              <a:ext cx="1800225" cy="939404"/>
              <a:chOff x="2158596" y="2895600"/>
              <a:chExt cx="2129748" cy="3091891"/>
            </a:xfrm>
          </p:grpSpPr>
          <p:grpSp>
            <p:nvGrpSpPr>
              <p:cNvPr id="9237" name="Group 33"/>
              <p:cNvGrpSpPr>
                <a:grpSpLocks/>
              </p:cNvGrpSpPr>
              <p:nvPr/>
            </p:nvGrpSpPr>
            <p:grpSpPr bwMode="auto">
              <a:xfrm>
                <a:off x="2158596" y="2895600"/>
                <a:ext cx="820520" cy="3091891"/>
                <a:chOff x="2158596" y="2902916"/>
                <a:chExt cx="820520" cy="3084575"/>
              </a:xfrm>
            </p:grpSpPr>
            <p:cxnSp>
              <p:nvCxnSpPr>
                <p:cNvPr id="9244" name="Straight Connector 23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616308" y="4445204"/>
                  <a:ext cx="3084575" cy="0"/>
                </a:xfrm>
                <a:prstGeom prst="line">
                  <a:avLst/>
                </a:prstGeom>
                <a:noFill/>
                <a:ln w="28575" algn="ctr">
                  <a:solidFill>
                    <a:srgbClr val="FF0000"/>
                  </a:solidFill>
                  <a:prstDash val="sysDash"/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245" name="Straight Connector 26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96626" y="5588205"/>
                  <a:ext cx="798573" cy="0"/>
                </a:xfrm>
                <a:prstGeom prst="line">
                  <a:avLst/>
                </a:prstGeom>
                <a:noFill/>
                <a:ln w="28575" algn="ctr">
                  <a:solidFill>
                    <a:srgbClr val="FF0000"/>
                  </a:solidFill>
                  <a:prstDash val="sysDash"/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246" name="Straight Connector 29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1983332" y="5212993"/>
                  <a:ext cx="1548997" cy="0"/>
                </a:xfrm>
                <a:prstGeom prst="line">
                  <a:avLst/>
                </a:prstGeom>
                <a:noFill/>
                <a:ln w="28575" algn="ctr">
                  <a:solidFill>
                    <a:srgbClr val="FF0000"/>
                  </a:solidFill>
                  <a:prstDash val="sysDash"/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247" name="Straight Connector 31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661818" y="5670194"/>
                  <a:ext cx="634595" cy="0"/>
                </a:xfrm>
                <a:prstGeom prst="line">
                  <a:avLst/>
                </a:prstGeom>
                <a:noFill/>
                <a:ln w="28575" algn="ctr">
                  <a:solidFill>
                    <a:srgbClr val="FF0000"/>
                  </a:solidFill>
                  <a:prstDash val="sysDash"/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9238" name="Straight Connector 37"/>
              <p:cNvCxnSpPr>
                <a:cxnSpLocks noChangeShapeType="1"/>
              </p:cNvCxnSpPr>
              <p:nvPr/>
            </p:nvCxnSpPr>
            <p:spPr bwMode="auto">
              <a:xfrm rot="5400000">
                <a:off x="2695851" y="5504086"/>
                <a:ext cx="966810" cy="0"/>
              </a:xfrm>
              <a:prstGeom prst="line">
                <a:avLst/>
              </a:prstGeom>
              <a:noFill/>
              <a:ln w="28575" algn="ctr">
                <a:solidFill>
                  <a:srgbClr val="FF0000"/>
                </a:solidFill>
                <a:prstDash val="sysDash"/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39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873136" y="5350141"/>
                <a:ext cx="1274700" cy="0"/>
              </a:xfrm>
              <a:prstGeom prst="line">
                <a:avLst/>
              </a:prstGeom>
              <a:noFill/>
              <a:ln w="28575" algn="ctr">
                <a:solidFill>
                  <a:srgbClr val="FF0000"/>
                </a:solidFill>
                <a:prstDash val="sysDash"/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0" name="Straight Connector 42"/>
              <p:cNvCxnSpPr>
                <a:cxnSpLocks noChangeShapeType="1"/>
              </p:cNvCxnSpPr>
              <p:nvPr/>
            </p:nvCxnSpPr>
            <p:spPr bwMode="auto">
              <a:xfrm rot="5400000">
                <a:off x="3773223" y="5472370"/>
                <a:ext cx="1030242" cy="0"/>
              </a:xfrm>
              <a:prstGeom prst="line">
                <a:avLst/>
              </a:prstGeom>
              <a:noFill/>
              <a:ln w="28575" algn="ctr">
                <a:solidFill>
                  <a:srgbClr val="FF0000"/>
                </a:solidFill>
                <a:prstDash val="sysDash"/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1" name="Straight Connector 44"/>
              <p:cNvCxnSpPr>
                <a:cxnSpLocks noChangeShapeType="1"/>
              </p:cNvCxnSpPr>
              <p:nvPr/>
            </p:nvCxnSpPr>
            <p:spPr bwMode="auto">
              <a:xfrm rot="5400000">
                <a:off x="3400370" y="5577861"/>
                <a:ext cx="819260" cy="0"/>
              </a:xfrm>
              <a:prstGeom prst="line">
                <a:avLst/>
              </a:prstGeom>
              <a:noFill/>
              <a:ln w="28575" algn="ctr">
                <a:solidFill>
                  <a:srgbClr val="FF0000"/>
                </a:solidFill>
                <a:prstDash val="sysDash"/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2" name="Straight Connector 46"/>
              <p:cNvCxnSpPr>
                <a:cxnSpLocks noChangeShapeType="1"/>
              </p:cNvCxnSpPr>
              <p:nvPr/>
            </p:nvCxnSpPr>
            <p:spPr bwMode="auto">
              <a:xfrm rot="5400000">
                <a:off x="3797230" y="5719690"/>
                <a:ext cx="535601" cy="0"/>
              </a:xfrm>
              <a:prstGeom prst="line">
                <a:avLst/>
              </a:prstGeom>
              <a:noFill/>
              <a:ln w="28575" algn="ctr">
                <a:solidFill>
                  <a:srgbClr val="FF0000"/>
                </a:solidFill>
                <a:prstDash val="sysDash"/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3" name="Straight Connector 48"/>
              <p:cNvCxnSpPr>
                <a:cxnSpLocks noChangeShapeType="1"/>
              </p:cNvCxnSpPr>
              <p:nvPr/>
            </p:nvCxnSpPr>
            <p:spPr bwMode="auto">
              <a:xfrm rot="5400000">
                <a:off x="3649674" y="5701194"/>
                <a:ext cx="572593" cy="0"/>
              </a:xfrm>
              <a:prstGeom prst="line">
                <a:avLst/>
              </a:prstGeom>
              <a:noFill/>
              <a:ln w="28575" algn="ctr">
                <a:solidFill>
                  <a:srgbClr val="FF0000"/>
                </a:solidFill>
                <a:prstDash val="sysDash"/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222" name="AutoShape 22"/>
            <p:cNvSpPr>
              <a:spLocks noChangeArrowheads="1"/>
            </p:cNvSpPr>
            <p:nvPr/>
          </p:nvSpPr>
          <p:spPr bwMode="auto">
            <a:xfrm>
              <a:off x="3787257" y="1129326"/>
              <a:ext cx="422672" cy="191690"/>
            </a:xfrm>
            <a:prstGeom prst="leftRightArrow">
              <a:avLst>
                <a:gd name="adj1" fmla="val 50000"/>
                <a:gd name="adj2" fmla="val 41384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F497D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1F497D"/>
                </a:buClr>
                <a:buChar char="–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1F497D"/>
                </a:buClr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1F497D"/>
                </a:buClr>
                <a:buChar char="–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9223" name="Text Box 20"/>
            <p:cNvSpPr txBox="1">
              <a:spLocks noChangeArrowheads="1"/>
            </p:cNvSpPr>
            <p:nvPr/>
          </p:nvSpPr>
          <p:spPr bwMode="auto">
            <a:xfrm>
              <a:off x="2461888" y="1062245"/>
              <a:ext cx="3371436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1F497D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1F497D"/>
                </a:buClr>
                <a:buChar char="–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1F497D"/>
                </a:buClr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1F497D"/>
                </a:buClr>
                <a:buChar char="–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"/>
                </a:spcBef>
                <a:buClrTx/>
                <a:buFontTx/>
                <a:buNone/>
              </a:pPr>
              <a:r>
                <a:rPr lang="en-US" altLang="en-US" sz="1350" b="1" dirty="0">
                  <a:solidFill>
                    <a:srgbClr val="FF0000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 Unicode MS" pitchFamily="34" charset="-128"/>
                </a:rPr>
                <a:t>Peak Position             Atomic distances</a:t>
              </a:r>
            </a:p>
          </p:txBody>
        </p:sp>
        <p:grpSp>
          <p:nvGrpSpPr>
            <p:cNvPr id="9228" name="Group 22"/>
            <p:cNvGrpSpPr>
              <a:grpSpLocks/>
            </p:cNvGrpSpPr>
            <p:nvPr/>
          </p:nvGrpSpPr>
          <p:grpSpPr bwMode="auto">
            <a:xfrm>
              <a:off x="2424114" y="1496619"/>
              <a:ext cx="790482" cy="2232787"/>
              <a:chOff x="1708356" y="2072148"/>
              <a:chExt cx="1053284" cy="2976023"/>
            </a:xfrm>
          </p:grpSpPr>
          <p:sp>
            <p:nvSpPr>
              <p:cNvPr id="9234" name="TextBox 21"/>
              <p:cNvSpPr txBox="1">
                <a:spLocks noChangeArrowheads="1"/>
              </p:cNvSpPr>
              <p:nvPr/>
            </p:nvSpPr>
            <p:spPr bwMode="auto">
              <a:xfrm>
                <a:off x="1708356" y="2072148"/>
                <a:ext cx="378487" cy="3999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1F497D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1F497D"/>
                  </a:buClr>
                  <a:buChar char="•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1350"/>
                  <a:t>A</a:t>
                </a:r>
              </a:p>
            </p:txBody>
          </p:sp>
          <p:sp>
            <p:nvSpPr>
              <p:cNvPr id="9235" name="TextBox 61"/>
              <p:cNvSpPr txBox="1">
                <a:spLocks noChangeArrowheads="1"/>
              </p:cNvSpPr>
              <p:nvPr/>
            </p:nvSpPr>
            <p:spPr bwMode="auto">
              <a:xfrm>
                <a:off x="2086897" y="4648200"/>
                <a:ext cx="372081" cy="3999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1F497D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1F497D"/>
                  </a:buClr>
                  <a:buChar char="•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1350"/>
                  <a:t>B</a:t>
                </a:r>
              </a:p>
            </p:txBody>
          </p:sp>
          <p:sp>
            <p:nvSpPr>
              <p:cNvPr id="9236" name="TextBox 63"/>
              <p:cNvSpPr txBox="1">
                <a:spLocks noChangeArrowheads="1"/>
              </p:cNvSpPr>
              <p:nvPr/>
            </p:nvSpPr>
            <p:spPr bwMode="auto">
              <a:xfrm>
                <a:off x="2391696" y="3731340"/>
                <a:ext cx="369944" cy="3999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1F497D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1F497D"/>
                  </a:buClr>
                  <a:buChar char="•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1350"/>
                  <a:t>C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7946B9C-4431-446F-B63F-035ED2FAA85A}"/>
                </a:ext>
              </a:extLst>
            </p:cNvPr>
            <p:cNvGrpSpPr/>
            <p:nvPr/>
          </p:nvGrpSpPr>
          <p:grpSpPr>
            <a:xfrm>
              <a:off x="3444355" y="1416192"/>
              <a:ext cx="1910954" cy="1771650"/>
              <a:chOff x="1431023" y="724639"/>
              <a:chExt cx="1910954" cy="1771650"/>
            </a:xfrm>
          </p:grpSpPr>
          <p:pic>
            <p:nvPicPr>
              <p:cNvPr id="9224" name="Picture 1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1023" y="724639"/>
                <a:ext cx="1910954" cy="1771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9225" name="Straight Arrow Connector 4"/>
              <p:cNvCxnSpPr>
                <a:cxnSpLocks noChangeShapeType="1"/>
              </p:cNvCxnSpPr>
              <p:nvPr/>
            </p:nvCxnSpPr>
            <p:spPr bwMode="auto">
              <a:xfrm>
                <a:off x="2207313" y="1668808"/>
                <a:ext cx="497681" cy="531019"/>
              </a:xfrm>
              <a:prstGeom prst="straightConnector1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26" name="Straight Arrow Connector 49"/>
              <p:cNvCxnSpPr>
                <a:cxnSpLocks noChangeShapeType="1"/>
              </p:cNvCxnSpPr>
              <p:nvPr/>
            </p:nvCxnSpPr>
            <p:spPr bwMode="auto">
              <a:xfrm flipH="1">
                <a:off x="1764400" y="1124691"/>
                <a:ext cx="9525" cy="1063229"/>
              </a:xfrm>
              <a:prstGeom prst="straightConnector1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27" name="Straight Arrow Connector 57"/>
              <p:cNvCxnSpPr>
                <a:cxnSpLocks noChangeShapeType="1"/>
              </p:cNvCxnSpPr>
              <p:nvPr/>
            </p:nvCxnSpPr>
            <p:spPr bwMode="auto">
              <a:xfrm>
                <a:off x="2688323" y="1181839"/>
                <a:ext cx="342900" cy="914400"/>
              </a:xfrm>
              <a:prstGeom prst="straightConnector1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229" name="TextBox 64"/>
              <p:cNvSpPr txBox="1">
                <a:spLocks noChangeArrowheads="1"/>
              </p:cNvSpPr>
              <p:nvPr/>
            </p:nvSpPr>
            <p:spPr bwMode="auto">
              <a:xfrm>
                <a:off x="2745473" y="1217887"/>
                <a:ext cx="277640" cy="300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1F497D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1F497D"/>
                  </a:buClr>
                  <a:buChar char="•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1350" dirty="0">
                    <a:solidFill>
                      <a:srgbClr val="FF0000"/>
                    </a:solidFill>
                  </a:rPr>
                  <a:t>C</a:t>
                </a:r>
              </a:p>
            </p:txBody>
          </p:sp>
          <p:sp>
            <p:nvSpPr>
              <p:cNvPr id="9230" name="TextBox 65"/>
              <p:cNvSpPr txBox="1">
                <a:spLocks noChangeArrowheads="1"/>
              </p:cNvSpPr>
              <p:nvPr/>
            </p:nvSpPr>
            <p:spPr bwMode="auto">
              <a:xfrm>
                <a:off x="2402573" y="1696189"/>
                <a:ext cx="284052" cy="300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1F497D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1F497D"/>
                  </a:buClr>
                  <a:buChar char="•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1350" dirty="0">
                    <a:solidFill>
                      <a:srgbClr val="FF0000"/>
                    </a:solidFill>
                  </a:rPr>
                  <a:t>A</a:t>
                </a:r>
              </a:p>
            </p:txBody>
          </p:sp>
          <p:sp>
            <p:nvSpPr>
              <p:cNvPr id="9231" name="TextBox 66"/>
              <p:cNvSpPr txBox="1">
                <a:spLocks noChangeArrowheads="1"/>
              </p:cNvSpPr>
              <p:nvPr/>
            </p:nvSpPr>
            <p:spPr bwMode="auto">
              <a:xfrm>
                <a:off x="1545323" y="1488691"/>
                <a:ext cx="279244" cy="300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1F497D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1F497D"/>
                  </a:buClr>
                  <a:buChar char="•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1350" dirty="0">
                    <a:solidFill>
                      <a:srgbClr val="FF0000"/>
                    </a:solidFill>
                  </a:rPr>
                  <a:t>B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AD93EC-659B-4BB7-8DEB-F140212D302C}"/>
              </a:ext>
            </a:extLst>
          </p:cNvPr>
          <p:cNvSpPr txBox="1"/>
          <p:nvPr/>
        </p:nvSpPr>
        <p:spPr>
          <a:xfrm>
            <a:off x="1647090" y="450472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Direct extraction of parameters from PDF (peak fitting)</a:t>
            </a:r>
          </a:p>
        </p:txBody>
      </p:sp>
      <p:grpSp>
        <p:nvGrpSpPr>
          <p:cNvPr id="50" name="Group 3">
            <a:extLst>
              <a:ext uri="{FF2B5EF4-FFF2-40B4-BE49-F238E27FC236}">
                <a16:creationId xmlns:a16="http://schemas.microsoft.com/office/drawing/2014/main" id="{1A1490C7-43E6-49D6-9EF9-97D75B82C87A}"/>
              </a:ext>
            </a:extLst>
          </p:cNvPr>
          <p:cNvGrpSpPr>
            <a:grpSpLocks/>
          </p:cNvGrpSpPr>
          <p:nvPr/>
        </p:nvGrpSpPr>
        <p:grpSpPr bwMode="auto">
          <a:xfrm>
            <a:off x="4302360" y="1603107"/>
            <a:ext cx="4341383" cy="1224438"/>
            <a:chOff x="973047" y="1384028"/>
            <a:chExt cx="4340930" cy="1224035"/>
          </a:xfrm>
        </p:grpSpPr>
        <p:sp>
          <p:nvSpPr>
            <p:cNvPr id="51" name="Text Box 20">
              <a:extLst>
                <a:ext uri="{FF2B5EF4-FFF2-40B4-BE49-F238E27FC236}">
                  <a16:creationId xmlns:a16="http://schemas.microsoft.com/office/drawing/2014/main" id="{7AC4DAB0-F5C0-4785-84A1-E7D33F82DD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3047" y="1384028"/>
              <a:ext cx="1494163" cy="1224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r"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rgbClr val="FF000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Peak Position </a:t>
              </a:r>
            </a:p>
            <a:p>
              <a:pPr algn="r"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rgbClr val="00B0F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Peak Area</a:t>
              </a:r>
            </a:p>
            <a:p>
              <a:pPr algn="r"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chemeClr val="accent2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Peak Width</a:t>
              </a:r>
            </a:p>
            <a:p>
              <a:pPr algn="r"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rgbClr val="92D05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Peak </a:t>
              </a:r>
              <a:r>
                <a:rPr lang="en-US" sz="1600" i="1" dirty="0" err="1">
                  <a:solidFill>
                    <a:srgbClr val="92D05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r</a:t>
              </a:r>
              <a:r>
                <a:rPr lang="en-US" sz="1600" i="1" baseline="-25000" dirty="0" err="1">
                  <a:solidFill>
                    <a:srgbClr val="92D05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max</a:t>
              </a:r>
              <a:endParaRPr lang="en-US" sz="1600" dirty="0">
                <a:solidFill>
                  <a:srgbClr val="92D050"/>
                </a:solidFill>
                <a:latin typeface="+mn-lt"/>
                <a:ea typeface="Roboto Lt" pitchFamily="2" charset="0"/>
                <a:cs typeface="Arial Unicode MS" pitchFamily="34" charset="-128"/>
              </a:endParaRPr>
            </a:p>
          </p:txBody>
        </p:sp>
        <p:sp>
          <p:nvSpPr>
            <p:cNvPr id="52" name="Text Box 20">
              <a:extLst>
                <a:ext uri="{FF2B5EF4-FFF2-40B4-BE49-F238E27FC236}">
                  <a16:creationId xmlns:a16="http://schemas.microsoft.com/office/drawing/2014/main" id="{8D0F0548-D96E-4BB7-AC67-1097412012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2679" y="1391037"/>
              <a:ext cx="2361298" cy="1192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rgbClr val="FF000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Atomic distances</a:t>
              </a:r>
            </a:p>
            <a:p>
              <a:pPr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rgbClr val="00B0F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Coordination number</a:t>
              </a:r>
            </a:p>
            <a:p>
              <a:pPr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chemeClr val="accent2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Disorder</a:t>
              </a:r>
            </a:p>
            <a:p>
              <a:pPr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rgbClr val="92D05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Particle size, coherence</a:t>
              </a:r>
            </a:p>
          </p:txBody>
        </p:sp>
        <p:grpSp>
          <p:nvGrpSpPr>
            <p:cNvPr id="53" name="Group 2">
              <a:extLst>
                <a:ext uri="{FF2B5EF4-FFF2-40B4-BE49-F238E27FC236}">
                  <a16:creationId xmlns:a16="http://schemas.microsoft.com/office/drawing/2014/main" id="{0AE742EC-B594-4C5D-BD4E-FF7DD019CC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7620" y="1470004"/>
              <a:ext cx="524634" cy="1055986"/>
              <a:chOff x="2437620" y="1470004"/>
              <a:chExt cx="524634" cy="1055986"/>
            </a:xfrm>
          </p:grpSpPr>
          <p:sp>
            <p:nvSpPr>
              <p:cNvPr id="54" name="AutoShape 22">
                <a:extLst>
                  <a:ext uri="{FF2B5EF4-FFF2-40B4-BE49-F238E27FC236}">
                    <a16:creationId xmlns:a16="http://schemas.microsoft.com/office/drawing/2014/main" id="{A7104CF6-C2A9-4CF0-AFD4-31FD14AC4B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0794" y="1470004"/>
                <a:ext cx="515058" cy="188163"/>
              </a:xfrm>
              <a:prstGeom prst="leftRightArrow">
                <a:avLst>
                  <a:gd name="adj1" fmla="val 50000"/>
                  <a:gd name="adj2" fmla="val 41279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5" name="AutoShape 23">
                <a:extLst>
                  <a:ext uri="{FF2B5EF4-FFF2-40B4-BE49-F238E27FC236}">
                    <a16:creationId xmlns:a16="http://schemas.microsoft.com/office/drawing/2014/main" id="{3E2F7C33-8A10-474E-85EA-6395127CA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7620" y="1752517"/>
                <a:ext cx="515059" cy="188163"/>
              </a:xfrm>
              <a:prstGeom prst="leftRightArrow">
                <a:avLst>
                  <a:gd name="adj1" fmla="val 50000"/>
                  <a:gd name="adj2" fmla="val 41279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AutoShape 24">
                <a:extLst>
                  <a:ext uri="{FF2B5EF4-FFF2-40B4-BE49-F238E27FC236}">
                    <a16:creationId xmlns:a16="http://schemas.microsoft.com/office/drawing/2014/main" id="{C236EC85-3345-4B75-B8A3-E26EDDFA24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7620" y="2058838"/>
                <a:ext cx="515059" cy="188163"/>
              </a:xfrm>
              <a:prstGeom prst="leftRightArrow">
                <a:avLst>
                  <a:gd name="adj1" fmla="val 50000"/>
                  <a:gd name="adj2" fmla="val 41279"/>
                </a:avLst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7" name="AutoShape 25">
                <a:extLst>
                  <a:ext uri="{FF2B5EF4-FFF2-40B4-BE49-F238E27FC236}">
                    <a16:creationId xmlns:a16="http://schemas.microsoft.com/office/drawing/2014/main" id="{50E67214-890C-4F1C-A4AC-4352F093A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7620" y="2337827"/>
                <a:ext cx="524634" cy="188163"/>
              </a:xfrm>
              <a:prstGeom prst="leftRightArrow">
                <a:avLst>
                  <a:gd name="adj1" fmla="val 50000"/>
                  <a:gd name="adj2" fmla="val 41279"/>
                </a:avLst>
              </a:prstGeom>
              <a:solidFill>
                <a:srgbClr val="92D050"/>
              </a:solidFill>
              <a:ln w="9525">
                <a:solidFill>
                  <a:srgbClr val="92D05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49FBC-823D-4B3C-80F2-6DB0BD13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4C9368-D978-164F-B1F0-75C7EF48BAD0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76882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Text Box 20"/>
          <p:cNvSpPr txBox="1">
            <a:spLocks noChangeArrowheads="1"/>
          </p:cNvSpPr>
          <p:nvPr/>
        </p:nvSpPr>
        <p:spPr bwMode="auto">
          <a:xfrm>
            <a:off x="407614" y="728470"/>
            <a:ext cx="6609502" cy="736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1F497D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1F497D"/>
              </a:buClr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"/>
              </a:spcBef>
              <a:buClrTx/>
              <a:buFontTx/>
              <a:buNone/>
            </a:pPr>
            <a:endParaRPr lang="en-US" altLang="en-US" sz="1350" b="1" dirty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5000"/>
              </a:spcBef>
              <a:buClrTx/>
              <a:buFontTx/>
              <a:buNone/>
            </a:pPr>
            <a:r>
              <a:rPr lang="en-US" altLang="en-US" sz="1350" b="1" dirty="0">
                <a:latin typeface="Arial" panose="020B0604020202020204" pitchFamily="34" charset="0"/>
                <a:ea typeface="MS PGothic" panose="020B0600070205080204" pitchFamily="34" charset="-128"/>
                <a:cs typeface="Arial Unicode MS" pitchFamily="34" charset="-128"/>
              </a:rPr>
              <a:t>      </a:t>
            </a:r>
            <a:r>
              <a:rPr lang="en-US" altLang="en-US" sz="1350" b="1" dirty="0">
                <a:solidFill>
                  <a:srgbClr val="00B0F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 Unicode MS" pitchFamily="34" charset="-128"/>
              </a:rPr>
              <a:t>Peak Area             Number of pairs weighted by scattering power</a:t>
            </a:r>
          </a:p>
          <a:p>
            <a:pPr eaLnBrk="1" hangingPunct="1">
              <a:spcBef>
                <a:spcPct val="5000"/>
              </a:spcBef>
              <a:buClrTx/>
              <a:buFontTx/>
              <a:buNone/>
            </a:pPr>
            <a:r>
              <a:rPr lang="en-US" altLang="en-US" sz="1350" b="1" dirty="0">
                <a:solidFill>
                  <a:srgbClr val="00B0F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 Unicode MS" pitchFamily="34" charset="-128"/>
              </a:rPr>
              <a:t>			i.e. coordination number &amp;/or concentration </a:t>
            </a:r>
          </a:p>
        </p:txBody>
      </p:sp>
      <p:sp>
        <p:nvSpPr>
          <p:cNvPr id="11271" name="AutoShape 23"/>
          <p:cNvSpPr>
            <a:spLocks noChangeArrowheads="1"/>
          </p:cNvSpPr>
          <p:nvPr/>
        </p:nvSpPr>
        <p:spPr bwMode="auto">
          <a:xfrm>
            <a:off x="1712370" y="1005985"/>
            <a:ext cx="422672" cy="191691"/>
          </a:xfrm>
          <a:prstGeom prst="leftRightArrow">
            <a:avLst>
              <a:gd name="adj1" fmla="val 50000"/>
              <a:gd name="adj2" fmla="val 41384"/>
            </a:avLst>
          </a:prstGeom>
          <a:solidFill>
            <a:srgbClr val="00B0F0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1F497D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1F497D"/>
              </a:buClr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35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EC93EC-14E1-4963-975F-F01ABA08B76A}"/>
              </a:ext>
            </a:extLst>
          </p:cNvPr>
          <p:cNvGrpSpPr/>
          <p:nvPr/>
        </p:nvGrpSpPr>
        <p:grpSpPr>
          <a:xfrm>
            <a:off x="285162" y="1402667"/>
            <a:ext cx="6057900" cy="3414913"/>
            <a:chOff x="1485900" y="1160704"/>
            <a:chExt cx="6057900" cy="3414913"/>
          </a:xfrm>
        </p:grpSpPr>
        <p:grpSp>
          <p:nvGrpSpPr>
            <p:cNvPr id="11268" name="Group 21"/>
            <p:cNvGrpSpPr>
              <a:grpSpLocks/>
            </p:cNvGrpSpPr>
            <p:nvPr/>
          </p:nvGrpSpPr>
          <p:grpSpPr bwMode="auto">
            <a:xfrm>
              <a:off x="1485900" y="1349023"/>
              <a:ext cx="6057900" cy="3226594"/>
              <a:chOff x="1447800" y="3070133"/>
              <a:chExt cx="5949890" cy="3168742"/>
            </a:xfrm>
          </p:grpSpPr>
          <p:grpSp>
            <p:nvGrpSpPr>
              <p:cNvPr id="11289" name="Group 20"/>
              <p:cNvGrpSpPr>
                <a:grpSpLocks/>
              </p:cNvGrpSpPr>
              <p:nvPr/>
            </p:nvGrpSpPr>
            <p:grpSpPr bwMode="auto">
              <a:xfrm>
                <a:off x="1447800" y="3070133"/>
                <a:ext cx="5949890" cy="3168742"/>
                <a:chOff x="1447800" y="3070133"/>
                <a:chExt cx="5949890" cy="3168742"/>
              </a:xfrm>
            </p:grpSpPr>
            <p:pic>
              <p:nvPicPr>
                <p:cNvPr id="11291" name="Picture 35" descr="FX_pdfsax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7800" y="3113365"/>
                  <a:ext cx="5949890" cy="31255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292" name="Rectangle 36"/>
                <p:cNvSpPr>
                  <a:spLocks noChangeArrowheads="1"/>
                </p:cNvSpPr>
                <p:nvPr/>
              </p:nvSpPr>
              <p:spPr bwMode="auto">
                <a:xfrm>
                  <a:off x="7196178" y="3070133"/>
                  <a:ext cx="195222" cy="119706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1F497D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1F497D"/>
                    </a:buClr>
                    <a:buChar char="–"/>
                    <a:defRPr sz="1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1F497D"/>
                    </a:buClr>
                    <a:buChar char="•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1F497D"/>
                    </a:buClr>
                    <a:buChar char="–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1F497D"/>
                    </a:buClr>
                    <a:buFont typeface="Arial" panose="020B0604020202020204" pitchFamily="34" charset="0"/>
                    <a:buChar char="»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1F497D"/>
                    </a:buClr>
                    <a:buFont typeface="Arial" panose="020B0604020202020204" pitchFamily="34" charset="0"/>
                    <a:buChar char="»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1F497D"/>
                    </a:buClr>
                    <a:buFont typeface="Arial" panose="020B0604020202020204" pitchFamily="34" charset="0"/>
                    <a:buChar char="»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1F497D"/>
                    </a:buClr>
                    <a:buFont typeface="Arial" panose="020B0604020202020204" pitchFamily="34" charset="0"/>
                    <a:buChar char="»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1F497D"/>
                    </a:buClr>
                    <a:buFont typeface="Arial" panose="020B0604020202020204" pitchFamily="34" charset="0"/>
                    <a:buChar char="»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350"/>
                </a:p>
              </p:txBody>
            </p:sp>
          </p:grpSp>
          <p:sp>
            <p:nvSpPr>
              <p:cNvPr id="11290" name="Rectangle 35"/>
              <p:cNvSpPr>
                <a:spLocks noChangeArrowheads="1"/>
              </p:cNvSpPr>
              <p:nvPr/>
            </p:nvSpPr>
            <p:spPr bwMode="auto">
              <a:xfrm>
                <a:off x="3429000" y="3724275"/>
                <a:ext cx="3581400" cy="60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1F497D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1F497D"/>
                  </a:buClr>
                  <a:buChar char="•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350"/>
              </a:p>
            </p:txBody>
          </p:sp>
        </p:grpSp>
        <p:pic>
          <p:nvPicPr>
            <p:cNvPr id="11274" name="Picture 4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622" y="1160704"/>
              <a:ext cx="1910954" cy="1771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275" name="Straight Arrow Connector 43"/>
            <p:cNvCxnSpPr>
              <a:cxnSpLocks noChangeShapeType="1"/>
            </p:cNvCxnSpPr>
            <p:nvPr/>
          </p:nvCxnSpPr>
          <p:spPr bwMode="auto">
            <a:xfrm>
              <a:off x="4227912" y="2104872"/>
              <a:ext cx="497681" cy="531019"/>
            </a:xfrm>
            <a:prstGeom prst="straightConnector1">
              <a:avLst/>
            </a:prstGeom>
            <a:noFill/>
            <a:ln w="38100" algn="ctr">
              <a:solidFill>
                <a:srgbClr val="00B0F0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76" name="Straight Arrow Connector 44"/>
            <p:cNvCxnSpPr>
              <a:cxnSpLocks noChangeShapeType="1"/>
            </p:cNvCxnSpPr>
            <p:nvPr/>
          </p:nvCxnSpPr>
          <p:spPr bwMode="auto">
            <a:xfrm flipH="1">
              <a:off x="3784999" y="1560756"/>
              <a:ext cx="9525" cy="1063229"/>
            </a:xfrm>
            <a:prstGeom prst="straightConnector1">
              <a:avLst/>
            </a:prstGeom>
            <a:noFill/>
            <a:ln w="38100" algn="ctr">
              <a:solidFill>
                <a:srgbClr val="00B0F0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77" name="Straight Arrow Connector 45"/>
            <p:cNvCxnSpPr>
              <a:cxnSpLocks noChangeShapeType="1"/>
            </p:cNvCxnSpPr>
            <p:nvPr/>
          </p:nvCxnSpPr>
          <p:spPr bwMode="auto">
            <a:xfrm>
              <a:off x="4708922" y="1617904"/>
              <a:ext cx="342900" cy="914400"/>
            </a:xfrm>
            <a:prstGeom prst="straightConnector1">
              <a:avLst/>
            </a:prstGeom>
            <a:noFill/>
            <a:ln w="38100" algn="ctr">
              <a:solidFill>
                <a:srgbClr val="00B0F0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284" name="TextBox 61"/>
            <p:cNvSpPr txBox="1">
              <a:spLocks noChangeArrowheads="1"/>
            </p:cNvSpPr>
            <p:nvPr/>
          </p:nvSpPr>
          <p:spPr bwMode="auto">
            <a:xfrm>
              <a:off x="4766072" y="1640762"/>
              <a:ext cx="277640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1F497D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1F497D"/>
                </a:buClr>
                <a:buChar char="–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1F497D"/>
                </a:buClr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1F497D"/>
                </a:buClr>
                <a:buChar char="–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350" dirty="0">
                  <a:solidFill>
                    <a:srgbClr val="00B0F0"/>
                  </a:solidFill>
                </a:rPr>
                <a:t>C</a:t>
              </a:r>
            </a:p>
          </p:txBody>
        </p:sp>
        <p:sp>
          <p:nvSpPr>
            <p:cNvPr id="11285" name="TextBox 62"/>
            <p:cNvSpPr txBox="1">
              <a:spLocks noChangeArrowheads="1"/>
            </p:cNvSpPr>
            <p:nvPr/>
          </p:nvSpPr>
          <p:spPr bwMode="auto">
            <a:xfrm>
              <a:off x="4428902" y="2131947"/>
              <a:ext cx="284052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1F497D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1F497D"/>
                </a:buClr>
                <a:buChar char="–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1F497D"/>
                </a:buClr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1F497D"/>
                </a:buClr>
                <a:buChar char="–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350" dirty="0">
                  <a:solidFill>
                    <a:srgbClr val="00B0F0"/>
                  </a:solidFill>
                </a:rPr>
                <a:t>A</a:t>
              </a:r>
            </a:p>
          </p:txBody>
        </p:sp>
        <p:sp>
          <p:nvSpPr>
            <p:cNvPr id="11286" name="TextBox 63"/>
            <p:cNvSpPr txBox="1">
              <a:spLocks noChangeArrowheads="1"/>
            </p:cNvSpPr>
            <p:nvPr/>
          </p:nvSpPr>
          <p:spPr bwMode="auto">
            <a:xfrm>
              <a:off x="3565922" y="1960804"/>
              <a:ext cx="279244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1F497D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1F497D"/>
                </a:buClr>
                <a:buChar char="–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1F497D"/>
                </a:buClr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1F497D"/>
                </a:buClr>
                <a:buChar char="–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350">
                  <a:solidFill>
                    <a:srgbClr val="00B0F0"/>
                  </a:solidFill>
                </a:rPr>
                <a:t>B</a:t>
              </a:r>
            </a:p>
          </p:txBody>
        </p:sp>
        <p:sp>
          <p:nvSpPr>
            <p:cNvPr id="11269" name="Freeform 35"/>
            <p:cNvSpPr>
              <a:spLocks/>
            </p:cNvSpPr>
            <p:nvPr/>
          </p:nvSpPr>
          <p:spPr bwMode="auto">
            <a:xfrm>
              <a:off x="2472929" y="1560910"/>
              <a:ext cx="126206" cy="2530078"/>
            </a:xfrm>
            <a:custGeom>
              <a:avLst/>
              <a:gdLst>
                <a:gd name="T0" fmla="*/ 0 w 150114"/>
                <a:gd name="T1" fmla="*/ 5307003 h 2991917"/>
                <a:gd name="T2" fmla="*/ 65447 w 150114"/>
                <a:gd name="T3" fmla="*/ 4173158 h 2991917"/>
                <a:gd name="T4" fmla="*/ 82420 w 150114"/>
                <a:gd name="T5" fmla="*/ 2913241 h 2991917"/>
                <a:gd name="T6" fmla="*/ 105688 w 150114"/>
                <a:gd name="T7" fmla="*/ 979906 h 2991917"/>
                <a:gd name="T8" fmla="*/ 110782 w 150114"/>
                <a:gd name="T9" fmla="*/ 331051 h 2991917"/>
                <a:gd name="T10" fmla="*/ 122418 w 150114"/>
                <a:gd name="T11" fmla="*/ 0 h 2991917"/>
                <a:gd name="T12" fmla="*/ 157324 w 150114"/>
                <a:gd name="T13" fmla="*/ 1138812 h 2991917"/>
                <a:gd name="T14" fmla="*/ 186168 w 150114"/>
                <a:gd name="T15" fmla="*/ 2695576 h 2991917"/>
                <a:gd name="T16" fmla="*/ 209441 w 150114"/>
                <a:gd name="T17" fmla="*/ 4058393 h 2991917"/>
                <a:gd name="T18" fmla="*/ 238769 w 150114"/>
                <a:gd name="T19" fmla="*/ 5415973 h 29919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0114"/>
                <a:gd name="T31" fmla="*/ 0 h 2991917"/>
                <a:gd name="T32" fmla="*/ 150114 w 150114"/>
                <a:gd name="T33" fmla="*/ 2991917 h 299191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0114" h="2991917">
                  <a:moveTo>
                    <a:pt x="0" y="2931719"/>
                  </a:moveTo>
                  <a:lnTo>
                    <a:pt x="41148" y="2305355"/>
                  </a:lnTo>
                  <a:lnTo>
                    <a:pt x="51816" y="1609344"/>
                  </a:lnTo>
                  <a:cubicBezTo>
                    <a:pt x="52883" y="1253338"/>
                    <a:pt x="65379" y="897331"/>
                    <a:pt x="66446" y="541325"/>
                  </a:cubicBezTo>
                  <a:lnTo>
                    <a:pt x="69647" y="182880"/>
                  </a:lnTo>
                  <a:lnTo>
                    <a:pt x="76962" y="0"/>
                  </a:lnTo>
                  <a:lnTo>
                    <a:pt x="98908" y="629107"/>
                  </a:lnTo>
                  <a:lnTo>
                    <a:pt x="117043" y="1489101"/>
                  </a:lnTo>
                  <a:lnTo>
                    <a:pt x="131674" y="2241957"/>
                  </a:lnTo>
                  <a:lnTo>
                    <a:pt x="150114" y="2991917"/>
                  </a:lnTo>
                </a:path>
              </a:pathLst>
            </a:custGeom>
            <a:solidFill>
              <a:srgbClr val="00B0F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1272" name="Freeform 35"/>
            <p:cNvSpPr>
              <a:spLocks/>
            </p:cNvSpPr>
            <p:nvPr/>
          </p:nvSpPr>
          <p:spPr bwMode="auto">
            <a:xfrm>
              <a:off x="2914650" y="2771775"/>
              <a:ext cx="251222" cy="1314450"/>
            </a:xfrm>
            <a:custGeom>
              <a:avLst/>
              <a:gdLst>
                <a:gd name="T0" fmla="*/ 0 w 150114"/>
                <a:gd name="T1" fmla="*/ 162061 h 2931718"/>
                <a:gd name="T2" fmla="*/ 1420095 w 150114"/>
                <a:gd name="T3" fmla="*/ 127436 h 2931718"/>
                <a:gd name="T4" fmla="*/ 1788262 w 150114"/>
                <a:gd name="T5" fmla="*/ 88962 h 2931718"/>
                <a:gd name="T6" fmla="*/ 2293180 w 150114"/>
                <a:gd name="T7" fmla="*/ 29924 h 2931718"/>
                <a:gd name="T8" fmla="*/ 2403645 w 150114"/>
                <a:gd name="T9" fmla="*/ 10109 h 2931718"/>
                <a:gd name="T10" fmla="*/ 2656102 w 150114"/>
                <a:gd name="T11" fmla="*/ 0 h 2931718"/>
                <a:gd name="T12" fmla="*/ 3413496 w 150114"/>
                <a:gd name="T13" fmla="*/ 34776 h 2931718"/>
                <a:gd name="T14" fmla="*/ 4039381 w 150114"/>
                <a:gd name="T15" fmla="*/ 82315 h 2931718"/>
                <a:gd name="T16" fmla="*/ 4544315 w 150114"/>
                <a:gd name="T17" fmla="*/ 123932 h 2931718"/>
                <a:gd name="T18" fmla="*/ 5180717 w 150114"/>
                <a:gd name="T19" fmla="*/ 158114 h 29317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0114" h="2931718">
                  <a:moveTo>
                    <a:pt x="0" y="2931719"/>
                  </a:moveTo>
                  <a:lnTo>
                    <a:pt x="41148" y="2305355"/>
                  </a:lnTo>
                  <a:lnTo>
                    <a:pt x="51816" y="1609344"/>
                  </a:lnTo>
                  <a:cubicBezTo>
                    <a:pt x="52883" y="1253338"/>
                    <a:pt x="65379" y="897331"/>
                    <a:pt x="66446" y="541325"/>
                  </a:cubicBezTo>
                  <a:lnTo>
                    <a:pt x="69647" y="182880"/>
                  </a:lnTo>
                  <a:lnTo>
                    <a:pt x="76962" y="0"/>
                  </a:lnTo>
                  <a:lnTo>
                    <a:pt x="98908" y="629107"/>
                  </a:lnTo>
                  <a:lnTo>
                    <a:pt x="117043" y="1489101"/>
                  </a:lnTo>
                  <a:lnTo>
                    <a:pt x="131674" y="2241957"/>
                  </a:lnTo>
                  <a:cubicBezTo>
                    <a:pt x="137821" y="2491944"/>
                    <a:pt x="143967" y="2610321"/>
                    <a:pt x="150114" y="2860308"/>
                  </a:cubicBezTo>
                </a:path>
              </a:pathLst>
            </a:custGeom>
            <a:solidFill>
              <a:srgbClr val="00B0F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1273" name="Freeform 35"/>
            <p:cNvSpPr>
              <a:spLocks/>
            </p:cNvSpPr>
            <p:nvPr/>
          </p:nvSpPr>
          <p:spPr bwMode="auto">
            <a:xfrm>
              <a:off x="2628900" y="3514725"/>
              <a:ext cx="342900" cy="571500"/>
            </a:xfrm>
            <a:custGeom>
              <a:avLst/>
              <a:gdLst>
                <a:gd name="T0" fmla="*/ 0 w 150114"/>
                <a:gd name="T1" fmla="*/ 3121 h 2991917"/>
                <a:gd name="T2" fmla="*/ 9690195 w 150114"/>
                <a:gd name="T3" fmla="*/ 2455 h 2991917"/>
                <a:gd name="T4" fmla="*/ 12202971 w 150114"/>
                <a:gd name="T5" fmla="*/ 1714 h 2991917"/>
                <a:gd name="T6" fmla="*/ 15647973 w 150114"/>
                <a:gd name="T7" fmla="*/ 576 h 2991917"/>
                <a:gd name="T8" fmla="*/ 16401923 w 150114"/>
                <a:gd name="T9" fmla="*/ 195 h 2991917"/>
                <a:gd name="T10" fmla="*/ 18125117 w 150114"/>
                <a:gd name="T11" fmla="*/ 0 h 2991917"/>
                <a:gd name="T12" fmla="*/ 23292908 w 150114"/>
                <a:gd name="T13" fmla="*/ 670 h 2991917"/>
                <a:gd name="T14" fmla="*/ 27563705 w 150114"/>
                <a:gd name="T15" fmla="*/ 1585 h 2991917"/>
                <a:gd name="T16" fmla="*/ 31009508 w 150114"/>
                <a:gd name="T17" fmla="*/ 2387 h 2991917"/>
                <a:gd name="T18" fmla="*/ 35351808 w 150114"/>
                <a:gd name="T19" fmla="*/ 3186 h 29919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0114"/>
                <a:gd name="T31" fmla="*/ 0 h 2991917"/>
                <a:gd name="T32" fmla="*/ 150114 w 150114"/>
                <a:gd name="T33" fmla="*/ 2991917 h 299191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0114" h="2991917">
                  <a:moveTo>
                    <a:pt x="0" y="2931719"/>
                  </a:moveTo>
                  <a:lnTo>
                    <a:pt x="41148" y="2305355"/>
                  </a:lnTo>
                  <a:lnTo>
                    <a:pt x="51816" y="1609344"/>
                  </a:lnTo>
                  <a:cubicBezTo>
                    <a:pt x="52883" y="1253338"/>
                    <a:pt x="65379" y="897331"/>
                    <a:pt x="66446" y="541325"/>
                  </a:cubicBezTo>
                  <a:lnTo>
                    <a:pt x="69647" y="182880"/>
                  </a:lnTo>
                  <a:lnTo>
                    <a:pt x="76962" y="0"/>
                  </a:lnTo>
                  <a:lnTo>
                    <a:pt x="98908" y="629107"/>
                  </a:lnTo>
                  <a:lnTo>
                    <a:pt x="117043" y="1489101"/>
                  </a:lnTo>
                  <a:lnTo>
                    <a:pt x="131674" y="2241957"/>
                  </a:lnTo>
                  <a:lnTo>
                    <a:pt x="150114" y="2991917"/>
                  </a:lnTo>
                </a:path>
              </a:pathLst>
            </a:custGeom>
            <a:solidFill>
              <a:srgbClr val="00B0F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1278" name="TextBox 9"/>
            <p:cNvSpPr txBox="1">
              <a:spLocks noChangeArrowheads="1"/>
            </p:cNvSpPr>
            <p:nvPr/>
          </p:nvSpPr>
          <p:spPr bwMode="auto">
            <a:xfrm rot="-5400000">
              <a:off x="1818240" y="2232996"/>
              <a:ext cx="1098634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1F497D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1F497D"/>
                </a:buClr>
                <a:buChar char="–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1F497D"/>
                </a:buClr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1F497D"/>
                </a:buClr>
                <a:buChar char="–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350">
                  <a:solidFill>
                    <a:srgbClr val="00B0F0"/>
                  </a:solidFill>
                </a:rPr>
                <a:t>12 neighbors</a:t>
              </a:r>
            </a:p>
          </p:txBody>
        </p:sp>
        <p:sp>
          <p:nvSpPr>
            <p:cNvPr id="11279" name="TextBox 55"/>
            <p:cNvSpPr txBox="1">
              <a:spLocks noChangeArrowheads="1"/>
            </p:cNvSpPr>
            <p:nvPr/>
          </p:nvSpPr>
          <p:spPr bwMode="auto">
            <a:xfrm rot="-5400000">
              <a:off x="2492730" y="1947246"/>
              <a:ext cx="1098634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1F497D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1F497D"/>
                </a:buClr>
                <a:buChar char="–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1F497D"/>
                </a:buClr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1F497D"/>
                </a:buClr>
                <a:buChar char="–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350">
                  <a:solidFill>
                    <a:srgbClr val="00B0F0"/>
                  </a:solidFill>
                </a:rPr>
                <a:t>12 neighbors</a:t>
              </a:r>
            </a:p>
          </p:txBody>
        </p:sp>
        <p:sp>
          <p:nvSpPr>
            <p:cNvPr id="11280" name="TextBox 56"/>
            <p:cNvSpPr txBox="1">
              <a:spLocks noChangeArrowheads="1"/>
            </p:cNvSpPr>
            <p:nvPr/>
          </p:nvSpPr>
          <p:spPr bwMode="auto">
            <a:xfrm rot="-5400000">
              <a:off x="2319526" y="2703888"/>
              <a:ext cx="1010469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1F497D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1F497D"/>
                </a:buClr>
                <a:buChar char="–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1F497D"/>
                </a:buClr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1F497D"/>
                </a:buClr>
                <a:buChar char="–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350">
                  <a:solidFill>
                    <a:srgbClr val="00B0F0"/>
                  </a:solidFill>
                </a:rPr>
                <a:t>6 neighbors</a:t>
              </a:r>
            </a:p>
          </p:txBody>
        </p:sp>
        <p:sp>
          <p:nvSpPr>
            <p:cNvPr id="11281" name="TextBox 58"/>
            <p:cNvSpPr txBox="1">
              <a:spLocks noChangeArrowheads="1"/>
            </p:cNvSpPr>
            <p:nvPr/>
          </p:nvSpPr>
          <p:spPr bwMode="auto">
            <a:xfrm>
              <a:off x="2424113" y="1296591"/>
              <a:ext cx="284052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1F497D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1F497D"/>
                </a:buClr>
                <a:buChar char="–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1F497D"/>
                </a:buClr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1F497D"/>
                </a:buClr>
                <a:buChar char="–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350"/>
                <a:t>A</a:t>
              </a:r>
            </a:p>
          </p:txBody>
        </p:sp>
        <p:sp>
          <p:nvSpPr>
            <p:cNvPr id="11282" name="TextBox 59"/>
            <p:cNvSpPr txBox="1">
              <a:spLocks noChangeArrowheads="1"/>
            </p:cNvSpPr>
            <p:nvPr/>
          </p:nvSpPr>
          <p:spPr bwMode="auto">
            <a:xfrm>
              <a:off x="2708672" y="3228975"/>
              <a:ext cx="279244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1F497D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1F497D"/>
                </a:buClr>
                <a:buChar char="–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1F497D"/>
                </a:buClr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1F497D"/>
                </a:buClr>
                <a:buChar char="–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350"/>
                <a:t>B</a:t>
              </a:r>
            </a:p>
          </p:txBody>
        </p:sp>
        <p:sp>
          <p:nvSpPr>
            <p:cNvPr id="11283" name="TextBox 60"/>
            <p:cNvSpPr txBox="1">
              <a:spLocks noChangeArrowheads="1"/>
            </p:cNvSpPr>
            <p:nvPr/>
          </p:nvSpPr>
          <p:spPr bwMode="auto">
            <a:xfrm>
              <a:off x="2937272" y="2540794"/>
              <a:ext cx="277640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1F497D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1F497D"/>
                </a:buClr>
                <a:buChar char="–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1F497D"/>
                </a:buClr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1F497D"/>
                </a:buClr>
                <a:buChar char="–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350"/>
                <a:t>C</a:t>
              </a:r>
            </a:p>
          </p:txBody>
        </p:sp>
      </p:grpSp>
      <p:sp>
        <p:nvSpPr>
          <p:cNvPr id="28" name="Rectangle 17"/>
          <p:cNvSpPr>
            <a:spLocks noGrp="1" noChangeArrowheads="1"/>
          </p:cNvSpPr>
          <p:nvPr>
            <p:ph type="title"/>
          </p:nvPr>
        </p:nvSpPr>
        <p:spPr>
          <a:xfrm>
            <a:off x="285162" y="28471"/>
            <a:ext cx="7495116" cy="621711"/>
          </a:xfrm>
        </p:spPr>
        <p:txBody>
          <a:bodyPr anchor="t"/>
          <a:lstStyle/>
          <a:p>
            <a:pPr eaLnBrk="1" hangingPunct="1"/>
            <a:r>
              <a:rPr lang="en-US" altLang="en-US" dirty="0"/>
              <a:t>The Pair Distribution Function, G(r)</a:t>
            </a:r>
            <a:endParaRPr lang="en-US" altLang="en-US" baseline="-25000" dirty="0"/>
          </a:p>
        </p:txBody>
      </p:sp>
      <p:grpSp>
        <p:nvGrpSpPr>
          <p:cNvPr id="37" name="Group 3">
            <a:extLst>
              <a:ext uri="{FF2B5EF4-FFF2-40B4-BE49-F238E27FC236}">
                <a16:creationId xmlns:a16="http://schemas.microsoft.com/office/drawing/2014/main" id="{9405FDD3-4252-442A-B982-77B23A4003F0}"/>
              </a:ext>
            </a:extLst>
          </p:cNvPr>
          <p:cNvGrpSpPr>
            <a:grpSpLocks/>
          </p:cNvGrpSpPr>
          <p:nvPr/>
        </p:nvGrpSpPr>
        <p:grpSpPr bwMode="auto">
          <a:xfrm>
            <a:off x="4302360" y="1603107"/>
            <a:ext cx="4341383" cy="1224438"/>
            <a:chOff x="973047" y="1384028"/>
            <a:chExt cx="4340930" cy="1224035"/>
          </a:xfrm>
        </p:grpSpPr>
        <p:sp>
          <p:nvSpPr>
            <p:cNvPr id="38" name="Text Box 20">
              <a:extLst>
                <a:ext uri="{FF2B5EF4-FFF2-40B4-BE49-F238E27FC236}">
                  <a16:creationId xmlns:a16="http://schemas.microsoft.com/office/drawing/2014/main" id="{C08AB95C-6926-4041-83A7-DACFA55BDD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3047" y="1384028"/>
              <a:ext cx="1494163" cy="1224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r"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rgbClr val="FF000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Peak Position </a:t>
              </a:r>
            </a:p>
            <a:p>
              <a:pPr algn="r"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rgbClr val="00B0F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Peak Area</a:t>
              </a:r>
            </a:p>
            <a:p>
              <a:pPr algn="r"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chemeClr val="accent2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Peak Width</a:t>
              </a:r>
            </a:p>
            <a:p>
              <a:pPr algn="r"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rgbClr val="92D05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Peak </a:t>
              </a:r>
              <a:r>
                <a:rPr lang="en-US" sz="1600" i="1" dirty="0" err="1">
                  <a:solidFill>
                    <a:srgbClr val="92D05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r</a:t>
              </a:r>
              <a:r>
                <a:rPr lang="en-US" sz="1600" i="1" baseline="-25000" dirty="0" err="1">
                  <a:solidFill>
                    <a:srgbClr val="92D05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max</a:t>
              </a:r>
              <a:endParaRPr lang="en-US" sz="1600" dirty="0">
                <a:solidFill>
                  <a:srgbClr val="92D050"/>
                </a:solidFill>
                <a:latin typeface="+mn-lt"/>
                <a:ea typeface="Roboto Lt" pitchFamily="2" charset="0"/>
                <a:cs typeface="Arial Unicode MS" pitchFamily="34" charset="-128"/>
              </a:endParaRPr>
            </a:p>
          </p:txBody>
        </p:sp>
        <p:sp>
          <p:nvSpPr>
            <p:cNvPr id="39" name="Text Box 20">
              <a:extLst>
                <a:ext uri="{FF2B5EF4-FFF2-40B4-BE49-F238E27FC236}">
                  <a16:creationId xmlns:a16="http://schemas.microsoft.com/office/drawing/2014/main" id="{ED57943A-09CE-4F23-B3A9-877F2DD2B5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2679" y="1391037"/>
              <a:ext cx="2361298" cy="1192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rgbClr val="FF000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Atomic distances</a:t>
              </a:r>
            </a:p>
            <a:p>
              <a:pPr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rgbClr val="00B0F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Coordination number</a:t>
              </a:r>
            </a:p>
            <a:p>
              <a:pPr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chemeClr val="accent2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Disorder</a:t>
              </a:r>
            </a:p>
            <a:p>
              <a:pPr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rgbClr val="92D05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Particle size, coherence</a:t>
              </a:r>
            </a:p>
          </p:txBody>
        </p:sp>
        <p:grpSp>
          <p:nvGrpSpPr>
            <p:cNvPr id="40" name="Group 2">
              <a:extLst>
                <a:ext uri="{FF2B5EF4-FFF2-40B4-BE49-F238E27FC236}">
                  <a16:creationId xmlns:a16="http://schemas.microsoft.com/office/drawing/2014/main" id="{5B3313E1-AE4E-4F20-A856-136FE1895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7620" y="1470004"/>
              <a:ext cx="524634" cy="1055986"/>
              <a:chOff x="2437620" y="1470004"/>
              <a:chExt cx="524634" cy="1055986"/>
            </a:xfrm>
          </p:grpSpPr>
          <p:sp>
            <p:nvSpPr>
              <p:cNvPr id="41" name="AutoShape 22">
                <a:extLst>
                  <a:ext uri="{FF2B5EF4-FFF2-40B4-BE49-F238E27FC236}">
                    <a16:creationId xmlns:a16="http://schemas.microsoft.com/office/drawing/2014/main" id="{27E88616-8BE5-40CE-A1EE-76DE552D0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0794" y="1470004"/>
                <a:ext cx="515058" cy="188163"/>
              </a:xfrm>
              <a:prstGeom prst="leftRightArrow">
                <a:avLst>
                  <a:gd name="adj1" fmla="val 50000"/>
                  <a:gd name="adj2" fmla="val 41279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2" name="AutoShape 23">
                <a:extLst>
                  <a:ext uri="{FF2B5EF4-FFF2-40B4-BE49-F238E27FC236}">
                    <a16:creationId xmlns:a16="http://schemas.microsoft.com/office/drawing/2014/main" id="{159CA8D4-F04F-4BEB-839D-363F83717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7620" y="1752517"/>
                <a:ext cx="515059" cy="188163"/>
              </a:xfrm>
              <a:prstGeom prst="leftRightArrow">
                <a:avLst>
                  <a:gd name="adj1" fmla="val 50000"/>
                  <a:gd name="adj2" fmla="val 41279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3" name="AutoShape 24">
                <a:extLst>
                  <a:ext uri="{FF2B5EF4-FFF2-40B4-BE49-F238E27FC236}">
                    <a16:creationId xmlns:a16="http://schemas.microsoft.com/office/drawing/2014/main" id="{746920D1-159F-4F41-B9C0-56F74103C7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7620" y="2058838"/>
                <a:ext cx="515059" cy="188163"/>
              </a:xfrm>
              <a:prstGeom prst="leftRightArrow">
                <a:avLst>
                  <a:gd name="adj1" fmla="val 50000"/>
                  <a:gd name="adj2" fmla="val 41279"/>
                </a:avLst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4" name="AutoShape 25">
                <a:extLst>
                  <a:ext uri="{FF2B5EF4-FFF2-40B4-BE49-F238E27FC236}">
                    <a16:creationId xmlns:a16="http://schemas.microsoft.com/office/drawing/2014/main" id="{747C2F36-DC8C-4092-8658-A3CC963F9D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7620" y="2337827"/>
                <a:ext cx="524634" cy="188163"/>
              </a:xfrm>
              <a:prstGeom prst="leftRightArrow">
                <a:avLst>
                  <a:gd name="adj1" fmla="val 50000"/>
                  <a:gd name="adj2" fmla="val 41279"/>
                </a:avLst>
              </a:prstGeom>
              <a:solidFill>
                <a:srgbClr val="92D050"/>
              </a:solidFill>
              <a:ln w="9525">
                <a:solidFill>
                  <a:srgbClr val="92D05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98B92-42B1-490B-BAB4-F03B47F44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4C9368-D978-164F-B1F0-75C7EF48BAD0}" type="slidenum">
              <a:rPr lang="en-US" altLang="en-US" smtClean="0"/>
              <a:pPr>
                <a:defRPr/>
              </a:pPr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3430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5B044-E1A6-40E9-80A0-19BF9650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Small angle X-ray Scattering (SAXS) 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0AB4BA1-E934-41F2-9AFE-B1FAC3B70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5" r="2055" b="72469"/>
          <a:stretch/>
        </p:blipFill>
        <p:spPr>
          <a:xfrm>
            <a:off x="1802768" y="1200406"/>
            <a:ext cx="4566191" cy="133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93AD2B-28DB-4AF6-B79B-32A69CEF5AB0}"/>
              </a:ext>
            </a:extLst>
          </p:cNvPr>
          <p:cNvSpPr txBox="1"/>
          <p:nvPr/>
        </p:nvSpPr>
        <p:spPr>
          <a:xfrm>
            <a:off x="406400" y="1121914"/>
            <a:ext cx="439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common instrumental setup of a small angle scattering experiment.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E39845-ABD4-420D-BBC5-0FFF8BFBF2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030F57-A1C5-49C0-B965-C326171E85DB}"/>
              </a:ext>
            </a:extLst>
          </p:cNvPr>
          <p:cNvSpPr/>
          <p:nvPr/>
        </p:nvSpPr>
        <p:spPr>
          <a:xfrm>
            <a:off x="951072" y="3733606"/>
            <a:ext cx="297180" cy="2266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6E2BCA7-ACA1-45A4-A816-7C99E7B1E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00" y="2508271"/>
            <a:ext cx="4840644" cy="210330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A81573-75F8-475F-BFC7-991E617B7CD9}"/>
              </a:ext>
            </a:extLst>
          </p:cNvPr>
          <p:cNvCxnSpPr/>
          <p:nvPr/>
        </p:nvCxnSpPr>
        <p:spPr>
          <a:xfrm>
            <a:off x="2419024" y="3249254"/>
            <a:ext cx="659856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FA8FD69-DEB9-43EE-9F40-A7F4FA7B2A27}"/>
              </a:ext>
            </a:extLst>
          </p:cNvPr>
          <p:cNvSpPr txBox="1"/>
          <p:nvPr/>
        </p:nvSpPr>
        <p:spPr>
          <a:xfrm>
            <a:off x="2050272" y="2908273"/>
            <a:ext cx="11977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Fourier transformation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5C2C73-2C4D-40C6-A071-BA65B89271C5}"/>
              </a:ext>
            </a:extLst>
          </p:cNvPr>
          <p:cNvSpPr txBox="1"/>
          <p:nvPr/>
        </p:nvSpPr>
        <p:spPr>
          <a:xfrm>
            <a:off x="3608681" y="2259424"/>
            <a:ext cx="2260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Pair Density Distribution Function (PDDF)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5CD29-9F7D-4196-B23C-F1705C09EEDA}"/>
              </a:ext>
            </a:extLst>
          </p:cNvPr>
          <p:cNvSpPr txBox="1"/>
          <p:nvPr/>
        </p:nvSpPr>
        <p:spPr>
          <a:xfrm>
            <a:off x="6472894" y="1697879"/>
            <a:ext cx="24339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/>
              <a:t>Credit:</a:t>
            </a:r>
          </a:p>
          <a:p>
            <a:r>
              <a:rPr lang="en-US" sz="800" i="1" dirty="0"/>
              <a:t>Nat. Rev. Methods Primers </a:t>
            </a:r>
            <a:r>
              <a:rPr lang="en-US" sz="800" dirty="0"/>
              <a:t>1, (2021): 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C15B85-755D-489B-89C9-D16EA289DD31}"/>
              </a:ext>
            </a:extLst>
          </p:cNvPr>
          <p:cNvSpPr txBox="1"/>
          <p:nvPr/>
        </p:nvSpPr>
        <p:spPr>
          <a:xfrm>
            <a:off x="2282932" y="4694803"/>
            <a:ext cx="2204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/>
              <a:t>Credit:</a:t>
            </a:r>
          </a:p>
          <a:p>
            <a:r>
              <a:rPr lang="en-US" sz="800" i="1" dirty="0" err="1"/>
              <a:t>Biophys</a:t>
            </a:r>
            <a:r>
              <a:rPr lang="en-US" sz="800" i="1" dirty="0"/>
              <a:t> J. </a:t>
            </a:r>
            <a:r>
              <a:rPr lang="en-US" sz="800" dirty="0"/>
              <a:t>110 (2016):2185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5B9BD-5B2A-4231-A221-5A5D0A634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669" y="2608501"/>
            <a:ext cx="2868907" cy="22951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C3DB9E-4F05-4E4E-B17E-D3790C9CF99F}"/>
              </a:ext>
            </a:extLst>
          </p:cNvPr>
          <p:cNvSpPr txBox="1"/>
          <p:nvPr/>
        </p:nvSpPr>
        <p:spPr>
          <a:xfrm>
            <a:off x="5939326" y="4691258"/>
            <a:ext cx="119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Kratky plot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BC4128-1739-4FC9-9222-76B9ADB7D7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442" r="27974"/>
          <a:stretch/>
        </p:blipFill>
        <p:spPr>
          <a:xfrm>
            <a:off x="1635112" y="4362185"/>
            <a:ext cx="231155" cy="26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1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AB721B5-B668-4D21-A34C-29BE138D73F5}"/>
              </a:ext>
            </a:extLst>
          </p:cNvPr>
          <p:cNvGrpSpPr/>
          <p:nvPr/>
        </p:nvGrpSpPr>
        <p:grpSpPr>
          <a:xfrm>
            <a:off x="233876" y="579298"/>
            <a:ext cx="6057900" cy="4201336"/>
            <a:chOff x="1485900" y="368283"/>
            <a:chExt cx="6057900" cy="4201336"/>
          </a:xfrm>
        </p:grpSpPr>
        <p:grpSp>
          <p:nvGrpSpPr>
            <p:cNvPr id="13316" name="Group 21"/>
            <p:cNvGrpSpPr>
              <a:grpSpLocks/>
            </p:cNvGrpSpPr>
            <p:nvPr/>
          </p:nvGrpSpPr>
          <p:grpSpPr bwMode="auto">
            <a:xfrm>
              <a:off x="1485900" y="1343025"/>
              <a:ext cx="6057900" cy="3226594"/>
              <a:chOff x="1447800" y="3070133"/>
              <a:chExt cx="5949890" cy="3168742"/>
            </a:xfrm>
          </p:grpSpPr>
          <p:grpSp>
            <p:nvGrpSpPr>
              <p:cNvPr id="13338" name="Group 20"/>
              <p:cNvGrpSpPr>
                <a:grpSpLocks/>
              </p:cNvGrpSpPr>
              <p:nvPr/>
            </p:nvGrpSpPr>
            <p:grpSpPr bwMode="auto">
              <a:xfrm>
                <a:off x="1447800" y="3070133"/>
                <a:ext cx="5949890" cy="3168742"/>
                <a:chOff x="1447800" y="3070133"/>
                <a:chExt cx="5949890" cy="3168742"/>
              </a:xfrm>
            </p:grpSpPr>
            <p:pic>
              <p:nvPicPr>
                <p:cNvPr id="13340" name="Picture 35" descr="FX_pdfsax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7800" y="3113365"/>
                  <a:ext cx="5949890" cy="31255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341" name="Rectangle 36"/>
                <p:cNvSpPr>
                  <a:spLocks noChangeArrowheads="1"/>
                </p:cNvSpPr>
                <p:nvPr/>
              </p:nvSpPr>
              <p:spPr bwMode="auto">
                <a:xfrm>
                  <a:off x="7196178" y="3070133"/>
                  <a:ext cx="195222" cy="119706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1F497D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1F497D"/>
                    </a:buClr>
                    <a:buChar char="–"/>
                    <a:defRPr sz="1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1F497D"/>
                    </a:buClr>
                    <a:buChar char="•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1F497D"/>
                    </a:buClr>
                    <a:buChar char="–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1F497D"/>
                    </a:buClr>
                    <a:buFont typeface="Arial" panose="020B0604020202020204" pitchFamily="34" charset="0"/>
                    <a:buChar char="»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1F497D"/>
                    </a:buClr>
                    <a:buFont typeface="Arial" panose="020B0604020202020204" pitchFamily="34" charset="0"/>
                    <a:buChar char="»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1F497D"/>
                    </a:buClr>
                    <a:buFont typeface="Arial" panose="020B0604020202020204" pitchFamily="34" charset="0"/>
                    <a:buChar char="»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1F497D"/>
                    </a:buClr>
                    <a:buFont typeface="Arial" panose="020B0604020202020204" pitchFamily="34" charset="0"/>
                    <a:buChar char="»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1F497D"/>
                    </a:buClr>
                    <a:buFont typeface="Arial" panose="020B0604020202020204" pitchFamily="34" charset="0"/>
                    <a:buChar char="»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350"/>
                </a:p>
              </p:txBody>
            </p:sp>
          </p:grpSp>
          <p:sp>
            <p:nvSpPr>
              <p:cNvPr id="13339" name="Rectangle 35"/>
              <p:cNvSpPr>
                <a:spLocks noChangeArrowheads="1"/>
              </p:cNvSpPr>
              <p:nvPr/>
            </p:nvSpPr>
            <p:spPr bwMode="auto">
              <a:xfrm>
                <a:off x="3429000" y="3724275"/>
                <a:ext cx="3581400" cy="60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1F497D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1F497D"/>
                  </a:buClr>
                  <a:buChar char="•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350"/>
              </a:p>
            </p:txBody>
          </p:sp>
        </p:grp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54277" y="1239609"/>
              <a:ext cx="1910993" cy="1771650"/>
            </a:xfrm>
            <a:prstGeom prst="rect">
              <a:avLst/>
            </a:prstGeom>
          </p:spPr>
        </p:pic>
        <p:grpSp>
          <p:nvGrpSpPr>
            <p:cNvPr id="13318" name="Group 59"/>
            <p:cNvGrpSpPr>
              <a:grpSpLocks/>
            </p:cNvGrpSpPr>
            <p:nvPr/>
          </p:nvGrpSpPr>
          <p:grpSpPr bwMode="auto">
            <a:xfrm>
              <a:off x="2800352" y="3124202"/>
              <a:ext cx="515541" cy="1191"/>
              <a:chOff x="3962400" y="5181600"/>
              <a:chExt cx="609600" cy="1588"/>
            </a:xfrm>
          </p:grpSpPr>
          <p:cxnSp>
            <p:nvCxnSpPr>
              <p:cNvPr id="13336" name="Straight Arrow Connector 55"/>
              <p:cNvCxnSpPr>
                <a:cxnSpLocks noChangeShapeType="1"/>
              </p:cNvCxnSpPr>
              <p:nvPr/>
            </p:nvCxnSpPr>
            <p:spPr bwMode="auto">
              <a:xfrm>
                <a:off x="3962400" y="5181600"/>
                <a:ext cx="228600" cy="1588"/>
              </a:xfrm>
              <a:prstGeom prst="straightConnector1">
                <a:avLst/>
              </a:prstGeom>
              <a:noFill/>
              <a:ln w="28575" algn="ctr">
                <a:solidFill>
                  <a:schemeClr val="accent2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37" name="Straight Arrow Connector 58"/>
              <p:cNvCxnSpPr>
                <a:cxnSpLocks noChangeShapeType="1"/>
              </p:cNvCxnSpPr>
              <p:nvPr/>
            </p:nvCxnSpPr>
            <p:spPr bwMode="auto">
              <a:xfrm flipH="1">
                <a:off x="4343400" y="5181600"/>
                <a:ext cx="228600" cy="1588"/>
              </a:xfrm>
              <a:prstGeom prst="straightConnector1">
                <a:avLst/>
              </a:prstGeom>
              <a:noFill/>
              <a:ln w="28575" algn="ctr">
                <a:solidFill>
                  <a:schemeClr val="accent2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3319" name="Text Box 20"/>
            <p:cNvSpPr txBox="1">
              <a:spLocks noChangeArrowheads="1"/>
            </p:cNvSpPr>
            <p:nvPr/>
          </p:nvSpPr>
          <p:spPr bwMode="auto">
            <a:xfrm>
              <a:off x="2519802" y="368283"/>
              <a:ext cx="2645468" cy="954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1F497D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1F497D"/>
                </a:buClr>
                <a:buChar char="–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1F497D"/>
                </a:buClr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1F497D"/>
                </a:buClr>
                <a:buChar char="–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"/>
                </a:spcBef>
                <a:buClrTx/>
                <a:buFontTx/>
                <a:buNone/>
              </a:pPr>
              <a:endParaRPr lang="en-US" altLang="en-US" sz="135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 Unicode MS" pitchFamily="34" charset="-128"/>
              </a:endParaRPr>
            </a:p>
            <a:p>
              <a:pPr eaLnBrk="1" hangingPunct="1">
                <a:spcBef>
                  <a:spcPct val="5000"/>
                </a:spcBef>
                <a:buClrTx/>
                <a:buFontTx/>
                <a:buNone/>
              </a:pPr>
              <a:endParaRPr lang="en-US" altLang="en-US" sz="135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 Unicode MS" pitchFamily="34" charset="-128"/>
              </a:endParaRPr>
            </a:p>
            <a:p>
              <a:pPr eaLnBrk="1" hangingPunct="1">
                <a:spcBef>
                  <a:spcPct val="5000"/>
                </a:spcBef>
                <a:buClrTx/>
                <a:buFontTx/>
                <a:buNone/>
              </a:pPr>
              <a:r>
                <a:rPr lang="en-US" altLang="en-US" sz="1350" b="1" dirty="0">
                  <a:latin typeface="Arial" panose="020B0604020202020204" pitchFamily="34" charset="0"/>
                  <a:ea typeface="MS PGothic" panose="020B0600070205080204" pitchFamily="34" charset="-128"/>
                  <a:cs typeface="Arial Unicode MS" pitchFamily="34" charset="-128"/>
                </a:rPr>
                <a:t>    </a:t>
              </a:r>
              <a:r>
                <a:rPr lang="en-US" altLang="en-US" sz="1350" b="1" dirty="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 Unicode MS" pitchFamily="34" charset="-128"/>
                </a:rPr>
                <a:t>Peak Width             Disorder</a:t>
              </a:r>
            </a:p>
            <a:p>
              <a:pPr eaLnBrk="1" hangingPunct="1">
                <a:spcBef>
                  <a:spcPct val="5000"/>
                </a:spcBef>
                <a:buClrTx/>
                <a:buFontTx/>
                <a:buNone/>
              </a:pPr>
              <a:r>
                <a:rPr lang="en-US" altLang="en-US" sz="1350" b="1" dirty="0">
                  <a:latin typeface="Arial" panose="020B0604020202020204" pitchFamily="34" charset="0"/>
                  <a:ea typeface="MS PGothic" panose="020B0600070205080204" pitchFamily="34" charset="-128"/>
                  <a:cs typeface="Arial Unicode MS" pitchFamily="34" charset="-128"/>
                </a:rPr>
                <a:t>        </a:t>
              </a:r>
              <a:endParaRPr lang="en-US" altLang="en-US" sz="1350" b="1" dirty="0">
                <a:solidFill>
                  <a:srgbClr val="92D05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 Unicode MS" pitchFamily="34" charset="-128"/>
              </a:endParaRPr>
            </a:p>
          </p:txBody>
        </p:sp>
        <p:sp>
          <p:nvSpPr>
            <p:cNvPr id="13320" name="AutoShape 24"/>
            <p:cNvSpPr>
              <a:spLocks noChangeArrowheads="1"/>
            </p:cNvSpPr>
            <p:nvPr/>
          </p:nvSpPr>
          <p:spPr bwMode="auto">
            <a:xfrm>
              <a:off x="3792440" y="843131"/>
              <a:ext cx="422672" cy="191691"/>
            </a:xfrm>
            <a:prstGeom prst="leftRightArrow">
              <a:avLst>
                <a:gd name="adj1" fmla="val 50000"/>
                <a:gd name="adj2" fmla="val 41384"/>
              </a:avLst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F497D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1F497D"/>
                </a:buClr>
                <a:buChar char="–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1F497D"/>
                </a:buClr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1F497D"/>
                </a:buClr>
                <a:buChar char="–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82977" y="2439759"/>
              <a:ext cx="453629" cy="414338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  <p:pic>
          <p:nvPicPr>
            <p:cNvPr id="13322" name="Picture 41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915" y="1478925"/>
              <a:ext cx="390525" cy="35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Oval 4"/>
            <p:cNvSpPr/>
            <p:nvPr/>
          </p:nvSpPr>
          <p:spPr bwMode="auto">
            <a:xfrm>
              <a:off x="4413335" y="2460177"/>
              <a:ext cx="285750" cy="285750"/>
            </a:xfrm>
            <a:prstGeom prst="ellipse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1350"/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4397275" y="2554059"/>
              <a:ext cx="285750" cy="285750"/>
            </a:xfrm>
            <a:prstGeom prst="ellipse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1350"/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4366901" y="2528042"/>
              <a:ext cx="285750" cy="285750"/>
            </a:xfrm>
            <a:prstGeom prst="ellipse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1350"/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4350841" y="2439759"/>
              <a:ext cx="285750" cy="285750"/>
            </a:xfrm>
            <a:prstGeom prst="ellipse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1350"/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4305597" y="2496909"/>
              <a:ext cx="285750" cy="285750"/>
            </a:xfrm>
            <a:prstGeom prst="ellipse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1350"/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>
              <a:off x="3597175" y="1696809"/>
              <a:ext cx="914400" cy="97155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51" name="TextBox 50"/>
            <p:cNvSpPr txBox="1"/>
            <p:nvPr/>
          </p:nvSpPr>
          <p:spPr>
            <a:xfrm>
              <a:off x="4242279" y="2170810"/>
              <a:ext cx="309700" cy="30008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350" dirty="0">
                  <a:solidFill>
                    <a:schemeClr val="accent6"/>
                  </a:solidFill>
                </a:rPr>
                <a:t>C</a:t>
              </a:r>
            </a:p>
          </p:txBody>
        </p:sp>
        <p:grpSp>
          <p:nvGrpSpPr>
            <p:cNvPr id="13330" name="Group 53"/>
            <p:cNvGrpSpPr>
              <a:grpSpLocks/>
            </p:cNvGrpSpPr>
            <p:nvPr/>
          </p:nvGrpSpPr>
          <p:grpSpPr bwMode="auto">
            <a:xfrm>
              <a:off x="2424114" y="1191819"/>
              <a:ext cx="790482" cy="2232787"/>
              <a:chOff x="1708356" y="2072148"/>
              <a:chExt cx="1053284" cy="2976023"/>
            </a:xfrm>
          </p:grpSpPr>
          <p:sp>
            <p:nvSpPr>
              <p:cNvPr id="13333" name="TextBox 54"/>
              <p:cNvSpPr txBox="1">
                <a:spLocks noChangeArrowheads="1"/>
              </p:cNvSpPr>
              <p:nvPr/>
            </p:nvSpPr>
            <p:spPr bwMode="auto">
              <a:xfrm>
                <a:off x="1708356" y="2072148"/>
                <a:ext cx="378487" cy="3999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1F497D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1F497D"/>
                  </a:buClr>
                  <a:buChar char="•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1350"/>
                  <a:t>A</a:t>
                </a:r>
              </a:p>
            </p:txBody>
          </p:sp>
          <p:sp>
            <p:nvSpPr>
              <p:cNvPr id="13334" name="TextBox 55"/>
              <p:cNvSpPr txBox="1">
                <a:spLocks noChangeArrowheads="1"/>
              </p:cNvSpPr>
              <p:nvPr/>
            </p:nvSpPr>
            <p:spPr bwMode="auto">
              <a:xfrm>
                <a:off x="2086897" y="4648200"/>
                <a:ext cx="372081" cy="3999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1F497D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1F497D"/>
                  </a:buClr>
                  <a:buChar char="•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1350"/>
                  <a:t>B</a:t>
                </a:r>
              </a:p>
            </p:txBody>
          </p:sp>
          <p:sp>
            <p:nvSpPr>
              <p:cNvPr id="13335" name="TextBox 56"/>
              <p:cNvSpPr txBox="1">
                <a:spLocks noChangeArrowheads="1"/>
              </p:cNvSpPr>
              <p:nvPr/>
            </p:nvSpPr>
            <p:spPr bwMode="auto">
              <a:xfrm>
                <a:off x="2391696" y="3731340"/>
                <a:ext cx="369944" cy="3999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1F497D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1F497D"/>
                  </a:buClr>
                  <a:buChar char="•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1350"/>
                  <a:t>C</a:t>
                </a:r>
              </a:p>
            </p:txBody>
          </p:sp>
        </p:grpSp>
      </p:grpSp>
      <p:sp>
        <p:nvSpPr>
          <p:cNvPr id="29" name="Rectangle 17"/>
          <p:cNvSpPr>
            <a:spLocks noGrp="1" noChangeArrowheads="1"/>
          </p:cNvSpPr>
          <p:nvPr>
            <p:ph type="title"/>
          </p:nvPr>
        </p:nvSpPr>
        <p:spPr>
          <a:xfrm>
            <a:off x="285162" y="-76304"/>
            <a:ext cx="7495116" cy="621711"/>
          </a:xfrm>
        </p:spPr>
        <p:txBody>
          <a:bodyPr anchor="ctr"/>
          <a:lstStyle/>
          <a:p>
            <a:pPr eaLnBrk="1" hangingPunct="1"/>
            <a:r>
              <a:rPr lang="en-US" altLang="en-US" dirty="0"/>
              <a:t>The Pair Distribution Function, G(r)</a:t>
            </a:r>
            <a:endParaRPr lang="en-US" altLang="en-US" baseline="-25000" dirty="0"/>
          </a:p>
        </p:txBody>
      </p:sp>
      <p:grpSp>
        <p:nvGrpSpPr>
          <p:cNvPr id="38" name="Group 3">
            <a:extLst>
              <a:ext uri="{FF2B5EF4-FFF2-40B4-BE49-F238E27FC236}">
                <a16:creationId xmlns:a16="http://schemas.microsoft.com/office/drawing/2014/main" id="{01DBBDED-B63D-483B-91E9-2F57853042A0}"/>
              </a:ext>
            </a:extLst>
          </p:cNvPr>
          <p:cNvGrpSpPr>
            <a:grpSpLocks/>
          </p:cNvGrpSpPr>
          <p:nvPr/>
        </p:nvGrpSpPr>
        <p:grpSpPr bwMode="auto">
          <a:xfrm>
            <a:off x="4302360" y="1603107"/>
            <a:ext cx="4341383" cy="1224438"/>
            <a:chOff x="973047" y="1384028"/>
            <a:chExt cx="4340930" cy="1224035"/>
          </a:xfrm>
        </p:grpSpPr>
        <p:sp>
          <p:nvSpPr>
            <p:cNvPr id="39" name="Text Box 20">
              <a:extLst>
                <a:ext uri="{FF2B5EF4-FFF2-40B4-BE49-F238E27FC236}">
                  <a16:creationId xmlns:a16="http://schemas.microsoft.com/office/drawing/2014/main" id="{DA5D0CA2-3FB7-4A74-8C86-700B3093E9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3047" y="1384028"/>
              <a:ext cx="1494163" cy="1224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r"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rgbClr val="FF000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Peak Position </a:t>
              </a:r>
            </a:p>
            <a:p>
              <a:pPr algn="r"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rgbClr val="00B0F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Peak Area</a:t>
              </a:r>
            </a:p>
            <a:p>
              <a:pPr algn="r"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chemeClr val="accent2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Peak Width</a:t>
              </a:r>
            </a:p>
            <a:p>
              <a:pPr algn="r"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rgbClr val="92D05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Peak </a:t>
              </a:r>
              <a:r>
                <a:rPr lang="en-US" sz="1600" i="1" dirty="0" err="1">
                  <a:solidFill>
                    <a:srgbClr val="92D05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r</a:t>
              </a:r>
              <a:r>
                <a:rPr lang="en-US" sz="1600" i="1" baseline="-25000" dirty="0" err="1">
                  <a:solidFill>
                    <a:srgbClr val="92D05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max</a:t>
              </a:r>
              <a:endParaRPr lang="en-US" sz="1600" dirty="0">
                <a:solidFill>
                  <a:srgbClr val="92D050"/>
                </a:solidFill>
                <a:latin typeface="+mn-lt"/>
                <a:ea typeface="Roboto Lt" pitchFamily="2" charset="0"/>
                <a:cs typeface="Arial Unicode MS" pitchFamily="34" charset="-128"/>
              </a:endParaRPr>
            </a:p>
          </p:txBody>
        </p:sp>
        <p:sp>
          <p:nvSpPr>
            <p:cNvPr id="40" name="Text Box 20">
              <a:extLst>
                <a:ext uri="{FF2B5EF4-FFF2-40B4-BE49-F238E27FC236}">
                  <a16:creationId xmlns:a16="http://schemas.microsoft.com/office/drawing/2014/main" id="{6EEBC8D5-469E-49B1-8F72-06A9AF9106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2679" y="1391037"/>
              <a:ext cx="2361298" cy="1192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rgbClr val="FF000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Atomic distances</a:t>
              </a:r>
            </a:p>
            <a:p>
              <a:pPr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rgbClr val="00B0F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Coordination number</a:t>
              </a:r>
            </a:p>
            <a:p>
              <a:pPr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chemeClr val="accent2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Disorder</a:t>
              </a:r>
            </a:p>
            <a:p>
              <a:pPr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rgbClr val="92D05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Particle size, coherence</a:t>
              </a:r>
            </a:p>
          </p:txBody>
        </p:sp>
        <p:grpSp>
          <p:nvGrpSpPr>
            <p:cNvPr id="41" name="Group 2">
              <a:extLst>
                <a:ext uri="{FF2B5EF4-FFF2-40B4-BE49-F238E27FC236}">
                  <a16:creationId xmlns:a16="http://schemas.microsoft.com/office/drawing/2014/main" id="{D0C0761D-42F2-47BB-88CC-9A2255FF9B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7620" y="1470004"/>
              <a:ext cx="524634" cy="1055986"/>
              <a:chOff x="2437620" y="1470004"/>
              <a:chExt cx="524634" cy="1055986"/>
            </a:xfrm>
          </p:grpSpPr>
          <p:sp>
            <p:nvSpPr>
              <p:cNvPr id="42" name="AutoShape 22">
                <a:extLst>
                  <a:ext uri="{FF2B5EF4-FFF2-40B4-BE49-F238E27FC236}">
                    <a16:creationId xmlns:a16="http://schemas.microsoft.com/office/drawing/2014/main" id="{505B7410-6483-4981-994A-362796D23C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0794" y="1470004"/>
                <a:ext cx="515058" cy="188163"/>
              </a:xfrm>
              <a:prstGeom prst="leftRightArrow">
                <a:avLst>
                  <a:gd name="adj1" fmla="val 50000"/>
                  <a:gd name="adj2" fmla="val 41279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3" name="AutoShape 23">
                <a:extLst>
                  <a:ext uri="{FF2B5EF4-FFF2-40B4-BE49-F238E27FC236}">
                    <a16:creationId xmlns:a16="http://schemas.microsoft.com/office/drawing/2014/main" id="{A95899F1-F3BD-4B92-A29A-D3197859C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7620" y="1752517"/>
                <a:ext cx="515059" cy="188163"/>
              </a:xfrm>
              <a:prstGeom prst="leftRightArrow">
                <a:avLst>
                  <a:gd name="adj1" fmla="val 50000"/>
                  <a:gd name="adj2" fmla="val 41279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4" name="AutoShape 24">
                <a:extLst>
                  <a:ext uri="{FF2B5EF4-FFF2-40B4-BE49-F238E27FC236}">
                    <a16:creationId xmlns:a16="http://schemas.microsoft.com/office/drawing/2014/main" id="{B9914F1E-4B1E-4C45-BB49-8C135F357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7620" y="2058838"/>
                <a:ext cx="515059" cy="188163"/>
              </a:xfrm>
              <a:prstGeom prst="leftRightArrow">
                <a:avLst>
                  <a:gd name="adj1" fmla="val 50000"/>
                  <a:gd name="adj2" fmla="val 41279"/>
                </a:avLst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9" name="AutoShape 25">
                <a:extLst>
                  <a:ext uri="{FF2B5EF4-FFF2-40B4-BE49-F238E27FC236}">
                    <a16:creationId xmlns:a16="http://schemas.microsoft.com/office/drawing/2014/main" id="{B1714625-FD5C-4973-94B7-B7E9498CF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7620" y="2337827"/>
                <a:ext cx="524634" cy="188163"/>
              </a:xfrm>
              <a:prstGeom prst="leftRightArrow">
                <a:avLst>
                  <a:gd name="adj1" fmla="val 50000"/>
                  <a:gd name="adj2" fmla="val 41279"/>
                </a:avLst>
              </a:prstGeom>
              <a:solidFill>
                <a:srgbClr val="92D050"/>
              </a:solidFill>
              <a:ln w="9525">
                <a:solidFill>
                  <a:srgbClr val="92D05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79A8D-BEE7-4959-8D64-9FCB34C1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4C9368-D978-164F-B1F0-75C7EF48BAD0}" type="slidenum">
              <a:rPr lang="en-US" altLang="en-US" smtClean="0"/>
              <a:pPr>
                <a:defRPr/>
              </a:pPr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96933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2B026FD-94CE-4D7A-BC3E-D9F88DDFFE95}"/>
              </a:ext>
            </a:extLst>
          </p:cNvPr>
          <p:cNvGrpSpPr/>
          <p:nvPr/>
        </p:nvGrpSpPr>
        <p:grpSpPr>
          <a:xfrm>
            <a:off x="233875" y="316607"/>
            <a:ext cx="6057900" cy="4500662"/>
            <a:chOff x="1485900" y="68957"/>
            <a:chExt cx="6057900" cy="4500662"/>
          </a:xfrm>
        </p:grpSpPr>
        <p:grpSp>
          <p:nvGrpSpPr>
            <p:cNvPr id="15364" name="Group 21"/>
            <p:cNvGrpSpPr>
              <a:grpSpLocks/>
            </p:cNvGrpSpPr>
            <p:nvPr/>
          </p:nvGrpSpPr>
          <p:grpSpPr bwMode="auto">
            <a:xfrm>
              <a:off x="1485900" y="1343025"/>
              <a:ext cx="6057900" cy="3226594"/>
              <a:chOff x="1447800" y="3070133"/>
              <a:chExt cx="5949890" cy="3168742"/>
            </a:xfrm>
          </p:grpSpPr>
          <p:grpSp>
            <p:nvGrpSpPr>
              <p:cNvPr id="15375" name="Group 20"/>
              <p:cNvGrpSpPr>
                <a:grpSpLocks/>
              </p:cNvGrpSpPr>
              <p:nvPr/>
            </p:nvGrpSpPr>
            <p:grpSpPr bwMode="auto">
              <a:xfrm>
                <a:off x="1447800" y="3070133"/>
                <a:ext cx="5949890" cy="3168742"/>
                <a:chOff x="1447800" y="3070133"/>
                <a:chExt cx="5949890" cy="3168742"/>
              </a:xfrm>
            </p:grpSpPr>
            <p:pic>
              <p:nvPicPr>
                <p:cNvPr id="15377" name="Picture 35" descr="FX_pdfsax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7800" y="3113365"/>
                  <a:ext cx="5949890" cy="31255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378" name="Rectangle 36"/>
                <p:cNvSpPr>
                  <a:spLocks noChangeArrowheads="1"/>
                </p:cNvSpPr>
                <p:nvPr/>
              </p:nvSpPr>
              <p:spPr bwMode="auto">
                <a:xfrm>
                  <a:off x="7196178" y="3070133"/>
                  <a:ext cx="195222" cy="119706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1F497D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1F497D"/>
                    </a:buClr>
                    <a:buChar char="–"/>
                    <a:defRPr sz="1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1F497D"/>
                    </a:buClr>
                    <a:buChar char="•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1F497D"/>
                    </a:buClr>
                    <a:buChar char="–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1F497D"/>
                    </a:buClr>
                    <a:buFont typeface="Arial" panose="020B0604020202020204" pitchFamily="34" charset="0"/>
                    <a:buChar char="»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1F497D"/>
                    </a:buClr>
                    <a:buFont typeface="Arial" panose="020B0604020202020204" pitchFamily="34" charset="0"/>
                    <a:buChar char="»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1F497D"/>
                    </a:buClr>
                    <a:buFont typeface="Arial" panose="020B0604020202020204" pitchFamily="34" charset="0"/>
                    <a:buChar char="»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1F497D"/>
                    </a:buClr>
                    <a:buFont typeface="Arial" panose="020B0604020202020204" pitchFamily="34" charset="0"/>
                    <a:buChar char="»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1F497D"/>
                    </a:buClr>
                    <a:buFont typeface="Arial" panose="020B0604020202020204" pitchFamily="34" charset="0"/>
                    <a:buChar char="»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350"/>
                </a:p>
              </p:txBody>
            </p:sp>
          </p:grpSp>
          <p:sp>
            <p:nvSpPr>
              <p:cNvPr id="15376" name="Rectangle 35"/>
              <p:cNvSpPr>
                <a:spLocks noChangeArrowheads="1"/>
              </p:cNvSpPr>
              <p:nvPr/>
            </p:nvSpPr>
            <p:spPr bwMode="auto">
              <a:xfrm>
                <a:off x="3429000" y="3724275"/>
                <a:ext cx="3581400" cy="60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1F497D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1F497D"/>
                  </a:buClr>
                  <a:buChar char="•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350"/>
              </a:p>
            </p:txBody>
          </p:sp>
        </p:grpSp>
        <p:grpSp>
          <p:nvGrpSpPr>
            <p:cNvPr id="15365" name="Group 52"/>
            <p:cNvGrpSpPr>
              <a:grpSpLocks/>
            </p:cNvGrpSpPr>
            <p:nvPr/>
          </p:nvGrpSpPr>
          <p:grpSpPr bwMode="auto">
            <a:xfrm>
              <a:off x="6641309" y="3078957"/>
              <a:ext cx="364331" cy="917972"/>
              <a:chOff x="7162800" y="4774387"/>
              <a:chExt cx="429768" cy="1085558"/>
            </a:xfrm>
          </p:grpSpPr>
          <p:sp>
            <p:nvSpPr>
              <p:cNvPr id="15373" name="Down Arrow 36"/>
              <p:cNvSpPr>
                <a:spLocks noChangeArrowheads="1"/>
              </p:cNvSpPr>
              <p:nvPr/>
            </p:nvSpPr>
            <p:spPr bwMode="auto">
              <a:xfrm flipH="1">
                <a:off x="7162800" y="4774387"/>
                <a:ext cx="429768" cy="483413"/>
              </a:xfrm>
              <a:prstGeom prst="downArrow">
                <a:avLst>
                  <a:gd name="adj1" fmla="val 50000"/>
                  <a:gd name="adj2" fmla="val 50003"/>
                </a:avLst>
              </a:prstGeom>
              <a:solidFill>
                <a:srgbClr val="92D050"/>
              </a:solidFill>
              <a:ln w="9525" algn="ctr">
                <a:solidFill>
                  <a:srgbClr val="92D05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1F497D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1F497D"/>
                  </a:buClr>
                  <a:buChar char="•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350"/>
              </a:p>
            </p:txBody>
          </p:sp>
          <p:sp>
            <p:nvSpPr>
              <p:cNvPr id="15374" name="Down Arrow 51"/>
              <p:cNvSpPr>
                <a:spLocks noChangeArrowheads="1"/>
              </p:cNvSpPr>
              <p:nvPr/>
            </p:nvSpPr>
            <p:spPr bwMode="auto">
              <a:xfrm flipH="1" flipV="1">
                <a:off x="7162800" y="5376532"/>
                <a:ext cx="429768" cy="483413"/>
              </a:xfrm>
              <a:prstGeom prst="downArrow">
                <a:avLst>
                  <a:gd name="adj1" fmla="val 50000"/>
                  <a:gd name="adj2" fmla="val 50003"/>
                </a:avLst>
              </a:prstGeom>
              <a:solidFill>
                <a:srgbClr val="92D050"/>
              </a:solidFill>
              <a:ln w="9525" algn="ctr">
                <a:solidFill>
                  <a:srgbClr val="92D05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1F497D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1F497D"/>
                  </a:buClr>
                  <a:buChar char="•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350"/>
              </a:p>
            </p:txBody>
          </p:sp>
        </p:grpSp>
        <p:sp>
          <p:nvSpPr>
            <p:cNvPr id="15367" name="Text Box 20"/>
            <p:cNvSpPr txBox="1">
              <a:spLocks noChangeArrowheads="1"/>
            </p:cNvSpPr>
            <p:nvPr/>
          </p:nvSpPr>
          <p:spPr bwMode="auto">
            <a:xfrm>
              <a:off x="1485900" y="68957"/>
              <a:ext cx="3882794" cy="954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1F497D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1F497D"/>
                </a:buClr>
                <a:buChar char="–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1F497D"/>
                </a:buClr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1F497D"/>
                </a:buClr>
                <a:buChar char="–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"/>
                </a:spcBef>
                <a:buClrTx/>
                <a:buFontTx/>
                <a:buNone/>
              </a:pPr>
              <a:endParaRPr lang="en-US" altLang="en-US" sz="135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 Unicode MS" pitchFamily="34" charset="-128"/>
              </a:endParaRPr>
            </a:p>
            <a:p>
              <a:pPr eaLnBrk="1" hangingPunct="1">
                <a:spcBef>
                  <a:spcPct val="5000"/>
                </a:spcBef>
                <a:buClrTx/>
                <a:buFontTx/>
                <a:buNone/>
              </a:pPr>
              <a:endParaRPr lang="en-US" altLang="en-US" sz="1350" b="1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 Unicode MS" pitchFamily="34" charset="-128"/>
              </a:endParaRPr>
            </a:p>
            <a:p>
              <a:pPr eaLnBrk="1" hangingPunct="1">
                <a:spcBef>
                  <a:spcPct val="5000"/>
                </a:spcBef>
                <a:buClrTx/>
                <a:buFontTx/>
                <a:buNone/>
              </a:pPr>
              <a:endParaRPr lang="en-US" altLang="en-US" sz="1350" b="1" dirty="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 Unicode MS" pitchFamily="34" charset="-128"/>
              </a:endParaRPr>
            </a:p>
            <a:p>
              <a:pPr eaLnBrk="1" hangingPunct="1">
                <a:spcBef>
                  <a:spcPct val="5000"/>
                </a:spcBef>
                <a:buClrTx/>
                <a:buFontTx/>
                <a:buNone/>
              </a:pPr>
              <a:r>
                <a:rPr lang="en-US" altLang="en-US" sz="1350" b="1" dirty="0">
                  <a:latin typeface="Arial" panose="020B0604020202020204" pitchFamily="34" charset="0"/>
                  <a:ea typeface="MS PGothic" panose="020B0600070205080204" pitchFamily="34" charset="-128"/>
                  <a:cs typeface="Arial Unicode MS" pitchFamily="34" charset="-128"/>
                </a:rPr>
                <a:t>        </a:t>
              </a:r>
              <a:r>
                <a:rPr lang="en-US" altLang="en-US" sz="1350" b="1" dirty="0">
                  <a:solidFill>
                    <a:srgbClr val="92D050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 Unicode MS" pitchFamily="34" charset="-128"/>
                </a:rPr>
                <a:t>Peak </a:t>
              </a:r>
              <a:r>
                <a:rPr lang="en-US" altLang="en-US" sz="1350" b="1" i="1" dirty="0" err="1">
                  <a:solidFill>
                    <a:srgbClr val="92D050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 Unicode MS" pitchFamily="34" charset="-128"/>
                </a:rPr>
                <a:t>r</a:t>
              </a:r>
              <a:r>
                <a:rPr lang="en-US" altLang="en-US" sz="1350" b="1" i="1" baseline="-25000" dirty="0" err="1">
                  <a:solidFill>
                    <a:srgbClr val="92D050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 Unicode MS" pitchFamily="34" charset="-128"/>
                </a:rPr>
                <a:t>max</a:t>
              </a:r>
              <a:r>
                <a:rPr lang="en-US" altLang="en-US" sz="1350" b="1" dirty="0">
                  <a:solidFill>
                    <a:srgbClr val="92D050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 Unicode MS" pitchFamily="34" charset="-128"/>
                </a:rPr>
                <a:t>            </a:t>
              </a:r>
              <a:r>
                <a:rPr lang="en-US" altLang="en-US" sz="675" b="1" dirty="0">
                  <a:solidFill>
                    <a:srgbClr val="92D050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 Unicode MS" pitchFamily="34" charset="-128"/>
                </a:rPr>
                <a:t> </a:t>
              </a:r>
              <a:r>
                <a:rPr lang="en-US" altLang="en-US" sz="1350" b="1" dirty="0">
                  <a:solidFill>
                    <a:srgbClr val="92D050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 Unicode MS" pitchFamily="34" charset="-128"/>
                </a:rPr>
                <a:t>Particle size, coherence</a:t>
              </a:r>
            </a:p>
          </p:txBody>
        </p:sp>
        <p:sp>
          <p:nvSpPr>
            <p:cNvPr id="15368" name="AutoShape 25"/>
            <p:cNvSpPr>
              <a:spLocks noChangeArrowheads="1"/>
            </p:cNvSpPr>
            <p:nvPr/>
          </p:nvSpPr>
          <p:spPr bwMode="auto">
            <a:xfrm>
              <a:off x="2776538" y="786905"/>
              <a:ext cx="422672" cy="191690"/>
            </a:xfrm>
            <a:prstGeom prst="leftRightArrow">
              <a:avLst>
                <a:gd name="adj1" fmla="val 50000"/>
                <a:gd name="adj2" fmla="val 41384"/>
              </a:avLst>
            </a:prstGeom>
            <a:solidFill>
              <a:srgbClr val="92D050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F497D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1F497D"/>
                </a:buClr>
                <a:buChar char="–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1F497D"/>
                </a:buClr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1F497D"/>
                </a:buClr>
                <a:buChar char="–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pic>
          <p:nvPicPr>
            <p:cNvPr id="15369" name="Picture 2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6753" y="1238321"/>
              <a:ext cx="1596629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370" name="Straight Arrow Connector 39"/>
            <p:cNvCxnSpPr>
              <a:cxnSpLocks noChangeShapeType="1"/>
            </p:cNvCxnSpPr>
            <p:nvPr/>
          </p:nvCxnSpPr>
          <p:spPr bwMode="auto">
            <a:xfrm>
              <a:off x="3776801" y="1409771"/>
              <a:ext cx="800100" cy="1143000"/>
            </a:xfrm>
            <a:prstGeom prst="straightConnector1">
              <a:avLst/>
            </a:prstGeom>
            <a:noFill/>
            <a:ln w="76200" algn="ctr">
              <a:solidFill>
                <a:srgbClr val="92D050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8" name="Rectangle 17"/>
          <p:cNvSpPr>
            <a:spLocks noGrp="1" noChangeArrowheads="1"/>
          </p:cNvSpPr>
          <p:nvPr>
            <p:ph type="title"/>
          </p:nvPr>
        </p:nvSpPr>
        <p:spPr>
          <a:xfrm>
            <a:off x="285162" y="28471"/>
            <a:ext cx="7495116" cy="621711"/>
          </a:xfrm>
        </p:spPr>
        <p:txBody>
          <a:bodyPr anchor="t"/>
          <a:lstStyle/>
          <a:p>
            <a:pPr eaLnBrk="1" hangingPunct="1"/>
            <a:r>
              <a:rPr lang="en-US" altLang="en-US" dirty="0"/>
              <a:t>The Pair Distribution Function, G(r)</a:t>
            </a:r>
            <a:endParaRPr lang="en-US" altLang="en-US" baseline="-25000" dirty="0"/>
          </a:p>
        </p:txBody>
      </p:sp>
      <p:sp>
        <p:nvSpPr>
          <p:cNvPr id="15366" name="TextBox 60"/>
          <p:cNvSpPr txBox="1">
            <a:spLocks noChangeArrowheads="1"/>
          </p:cNvSpPr>
          <p:nvPr/>
        </p:nvSpPr>
        <p:spPr bwMode="auto">
          <a:xfrm>
            <a:off x="5749455" y="3409476"/>
            <a:ext cx="5359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1F497D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1F497D"/>
              </a:buClr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b="1" i="1" dirty="0" err="1">
                <a:solidFill>
                  <a:srgbClr val="92D050"/>
                </a:solidFill>
              </a:rPr>
              <a:t>r</a:t>
            </a:r>
            <a:r>
              <a:rPr lang="en-US" altLang="en-US" b="1" baseline="-25000" dirty="0" err="1">
                <a:solidFill>
                  <a:srgbClr val="92D050"/>
                </a:solidFill>
              </a:rPr>
              <a:t>max</a:t>
            </a:r>
            <a:endParaRPr lang="en-US" altLang="en-US" b="1" baseline="-25000" dirty="0">
              <a:solidFill>
                <a:srgbClr val="92D050"/>
              </a:solidFill>
            </a:endParaRP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0E7E934C-C90E-469B-996B-A33CE17811BE}"/>
              </a:ext>
            </a:extLst>
          </p:cNvPr>
          <p:cNvGrpSpPr>
            <a:grpSpLocks/>
          </p:cNvGrpSpPr>
          <p:nvPr/>
        </p:nvGrpSpPr>
        <p:grpSpPr bwMode="auto">
          <a:xfrm>
            <a:off x="4302360" y="1603107"/>
            <a:ext cx="4341383" cy="1224438"/>
            <a:chOff x="973047" y="1384028"/>
            <a:chExt cx="4340930" cy="1224035"/>
          </a:xfrm>
        </p:grpSpPr>
        <p:sp>
          <p:nvSpPr>
            <p:cNvPr id="20" name="Text Box 20">
              <a:extLst>
                <a:ext uri="{FF2B5EF4-FFF2-40B4-BE49-F238E27FC236}">
                  <a16:creationId xmlns:a16="http://schemas.microsoft.com/office/drawing/2014/main" id="{F358D9E2-E56D-49ED-8D06-D989BA1BBC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3047" y="1384028"/>
              <a:ext cx="1494163" cy="1224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r"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rgbClr val="FF000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Peak Position </a:t>
              </a:r>
            </a:p>
            <a:p>
              <a:pPr algn="r"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rgbClr val="00B0F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Peak Area</a:t>
              </a:r>
            </a:p>
            <a:p>
              <a:pPr algn="r"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chemeClr val="accent2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Peak Width</a:t>
              </a:r>
            </a:p>
            <a:p>
              <a:pPr algn="r"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rgbClr val="92D05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Peak </a:t>
              </a:r>
              <a:r>
                <a:rPr lang="en-US" sz="1600" i="1" dirty="0" err="1">
                  <a:solidFill>
                    <a:srgbClr val="92D05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r</a:t>
              </a:r>
              <a:r>
                <a:rPr lang="en-US" sz="1600" i="1" baseline="-25000" dirty="0" err="1">
                  <a:solidFill>
                    <a:srgbClr val="92D05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max</a:t>
              </a:r>
              <a:endParaRPr lang="en-US" sz="1600" dirty="0">
                <a:solidFill>
                  <a:srgbClr val="92D050"/>
                </a:solidFill>
                <a:latin typeface="+mn-lt"/>
                <a:ea typeface="Roboto Lt" pitchFamily="2" charset="0"/>
                <a:cs typeface="Arial Unicode MS" pitchFamily="34" charset="-128"/>
              </a:endParaRPr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FBB6E78F-4111-43E6-9D3A-F606280E49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2679" y="1391037"/>
              <a:ext cx="2361298" cy="1192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rgbClr val="FF000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Atomic distances</a:t>
              </a:r>
            </a:p>
            <a:p>
              <a:pPr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rgbClr val="00B0F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Coordination number</a:t>
              </a:r>
            </a:p>
            <a:p>
              <a:pPr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chemeClr val="accent2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Disorder</a:t>
              </a:r>
            </a:p>
            <a:p>
              <a:pPr eaLnBrk="1" hangingPunct="1">
                <a:lnSpc>
                  <a:spcPct val="110000"/>
                </a:lnSpc>
                <a:spcBef>
                  <a:spcPts val="125"/>
                </a:spcBef>
                <a:defRPr/>
              </a:pPr>
              <a:r>
                <a:rPr lang="en-US" sz="1600" dirty="0">
                  <a:solidFill>
                    <a:srgbClr val="92D050"/>
                  </a:solidFill>
                  <a:latin typeface="+mn-lt"/>
                  <a:ea typeface="Roboto Lt" pitchFamily="2" charset="0"/>
                  <a:cs typeface="Arial Unicode MS" pitchFamily="34" charset="-128"/>
                </a:rPr>
                <a:t>Particle size, coherence</a:t>
              </a:r>
            </a:p>
          </p:txBody>
        </p:sp>
        <p:grpSp>
          <p:nvGrpSpPr>
            <p:cNvPr id="22" name="Group 2">
              <a:extLst>
                <a:ext uri="{FF2B5EF4-FFF2-40B4-BE49-F238E27FC236}">
                  <a16:creationId xmlns:a16="http://schemas.microsoft.com/office/drawing/2014/main" id="{25927D32-B42E-428B-9B0F-9E7402F748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7620" y="1470004"/>
              <a:ext cx="524634" cy="1055986"/>
              <a:chOff x="2437620" y="1470004"/>
              <a:chExt cx="524634" cy="1055986"/>
            </a:xfrm>
          </p:grpSpPr>
          <p:sp>
            <p:nvSpPr>
              <p:cNvPr id="23" name="AutoShape 22">
                <a:extLst>
                  <a:ext uri="{FF2B5EF4-FFF2-40B4-BE49-F238E27FC236}">
                    <a16:creationId xmlns:a16="http://schemas.microsoft.com/office/drawing/2014/main" id="{C98B4190-EB64-450A-A590-3EAE427BE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0794" y="1470004"/>
                <a:ext cx="515058" cy="188163"/>
              </a:xfrm>
              <a:prstGeom prst="leftRightArrow">
                <a:avLst>
                  <a:gd name="adj1" fmla="val 50000"/>
                  <a:gd name="adj2" fmla="val 41279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4" name="AutoShape 23">
                <a:extLst>
                  <a:ext uri="{FF2B5EF4-FFF2-40B4-BE49-F238E27FC236}">
                    <a16:creationId xmlns:a16="http://schemas.microsoft.com/office/drawing/2014/main" id="{3091A42D-F307-47A5-96EC-52836542A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7620" y="1752517"/>
                <a:ext cx="515059" cy="188163"/>
              </a:xfrm>
              <a:prstGeom prst="leftRightArrow">
                <a:avLst>
                  <a:gd name="adj1" fmla="val 50000"/>
                  <a:gd name="adj2" fmla="val 41279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" name="AutoShape 24">
                <a:extLst>
                  <a:ext uri="{FF2B5EF4-FFF2-40B4-BE49-F238E27FC236}">
                    <a16:creationId xmlns:a16="http://schemas.microsoft.com/office/drawing/2014/main" id="{521658BD-1D4B-47EC-94B6-9C2D76C630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7620" y="2058838"/>
                <a:ext cx="515059" cy="188163"/>
              </a:xfrm>
              <a:prstGeom prst="leftRightArrow">
                <a:avLst>
                  <a:gd name="adj1" fmla="val 50000"/>
                  <a:gd name="adj2" fmla="val 41279"/>
                </a:avLst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AutoShape 25">
                <a:extLst>
                  <a:ext uri="{FF2B5EF4-FFF2-40B4-BE49-F238E27FC236}">
                    <a16:creationId xmlns:a16="http://schemas.microsoft.com/office/drawing/2014/main" id="{EBF5A7A9-2CDE-48C0-8B8E-0F956A978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7620" y="2337827"/>
                <a:ext cx="524634" cy="188163"/>
              </a:xfrm>
              <a:prstGeom prst="leftRightArrow">
                <a:avLst>
                  <a:gd name="adj1" fmla="val 50000"/>
                  <a:gd name="adj2" fmla="val 41279"/>
                </a:avLst>
              </a:prstGeom>
              <a:solidFill>
                <a:srgbClr val="92D050"/>
              </a:solidFill>
              <a:ln w="9525">
                <a:solidFill>
                  <a:srgbClr val="92D05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6EC49-DF35-4753-A8CE-2277D6FD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4C9368-D978-164F-B1F0-75C7EF48BAD0}" type="slidenum">
              <a:rPr lang="en-US" altLang="en-US" smtClean="0"/>
              <a:pPr>
                <a:defRPr/>
              </a:pPr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03381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32" y="573638"/>
            <a:ext cx="3629865" cy="19947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549" y="77040"/>
            <a:ext cx="8372901" cy="621711"/>
          </a:xfrm>
        </p:spPr>
        <p:txBody>
          <a:bodyPr anchor="t"/>
          <a:lstStyle/>
          <a:p>
            <a:r>
              <a:rPr lang="en-US" sz="2400" dirty="0"/>
              <a:t>PDF vs Coherence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59832" y="405842"/>
            <a:ext cx="2389115" cy="140184"/>
          </a:xfrm>
        </p:spPr>
        <p:txBody>
          <a:bodyPr/>
          <a:lstStyle/>
          <a:p>
            <a:r>
              <a:rPr lang="en-US" sz="1200" i="1" dirty="0"/>
              <a:t>Crystalline well ordered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32" y="2794897"/>
            <a:ext cx="3633219" cy="20138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951" y="573638"/>
            <a:ext cx="3476346" cy="1994730"/>
          </a:xfrm>
          <a:prstGeom prst="rect">
            <a:avLst/>
          </a:prstGeom>
        </p:spPr>
      </p:pic>
      <p:sp>
        <p:nvSpPr>
          <p:cNvPr id="11" name="Text Placeholder 3"/>
          <p:cNvSpPr txBox="1">
            <a:spLocks/>
          </p:cNvSpPr>
          <p:nvPr/>
        </p:nvSpPr>
        <p:spPr>
          <a:xfrm>
            <a:off x="4650950" y="404242"/>
            <a:ext cx="2389115" cy="1401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2000" b="1" i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Crystalline disordered 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859832" y="2654099"/>
            <a:ext cx="2389115" cy="1401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2000" b="1" i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Nanomaterial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4650951" y="2626792"/>
            <a:ext cx="2389115" cy="1401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2000" b="1" i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Amorphous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7DA904-72C7-472C-9427-0AA65BD86A21}"/>
              </a:ext>
            </a:extLst>
          </p:cNvPr>
          <p:cNvGrpSpPr/>
          <p:nvPr/>
        </p:nvGrpSpPr>
        <p:grpSpPr>
          <a:xfrm>
            <a:off x="4650951" y="2766976"/>
            <a:ext cx="3505342" cy="2013841"/>
            <a:chOff x="4650951" y="2766976"/>
            <a:chExt cx="3505342" cy="201384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0951" y="2766976"/>
              <a:ext cx="3505342" cy="201384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/>
            <a:srcRect l="36408" t="33506" r="4975" b="27833"/>
            <a:stretch/>
          </p:blipFill>
          <p:spPr>
            <a:xfrm>
              <a:off x="5915995" y="3834336"/>
              <a:ext cx="1980230" cy="611600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39513-DF25-4E6F-BFF4-A6130800A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0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A9743-A64F-9547-A1F7-89077BB06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49" y="81463"/>
            <a:ext cx="8372901" cy="621711"/>
          </a:xfrm>
        </p:spPr>
        <p:txBody>
          <a:bodyPr anchor="t"/>
          <a:lstStyle/>
          <a:p>
            <a:r>
              <a:rPr lang="en-US" dirty="0"/>
              <a:t>For more information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E0BF4D-F81A-2540-B458-221992185A3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343400" y="4855282"/>
            <a:ext cx="457200" cy="137160"/>
          </a:xfrm>
        </p:spPr>
        <p:txBody>
          <a:bodyPr/>
          <a:lstStyle/>
          <a:p>
            <a:fld id="{AEFAAC5A-9C4F-4278-920D-DF2BAB595749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547278-4550-EC4F-89ED-A725FF7AAEE4}"/>
              </a:ext>
            </a:extLst>
          </p:cNvPr>
          <p:cNvSpPr txBox="1"/>
          <p:nvPr/>
        </p:nvSpPr>
        <p:spPr>
          <a:xfrm>
            <a:off x="2882982" y="961642"/>
            <a:ext cx="365997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“Underneath the Bragg Peaks” 2</a:t>
            </a:r>
            <a:r>
              <a:rPr lang="en-US" sz="1350" baseline="30000" dirty="0"/>
              <a:t>nd</a:t>
            </a:r>
            <a:r>
              <a:rPr lang="en-US" sz="1350" dirty="0"/>
              <a:t> Ed. (2012)</a:t>
            </a:r>
          </a:p>
          <a:p>
            <a:r>
              <a:rPr lang="en-US" sz="1350" dirty="0"/>
              <a:t>Takeshi </a:t>
            </a:r>
            <a:r>
              <a:rPr lang="en-US" sz="1350" dirty="0" err="1"/>
              <a:t>Egami</a:t>
            </a:r>
            <a:r>
              <a:rPr lang="en-US" sz="1350" dirty="0"/>
              <a:t> &amp; Simon J.L. </a:t>
            </a:r>
            <a:r>
              <a:rPr lang="en-US" sz="1350" dirty="0" err="1"/>
              <a:t>Billinge</a:t>
            </a:r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43DF89-D68B-9542-B030-7B32835A296E}"/>
              </a:ext>
            </a:extLst>
          </p:cNvPr>
          <p:cNvSpPr/>
          <p:nvPr/>
        </p:nvSpPr>
        <p:spPr>
          <a:xfrm>
            <a:off x="1347510" y="3457726"/>
            <a:ext cx="4456365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latin typeface="Helvetica" pitchFamily="2" charset="0"/>
              </a:rPr>
              <a:t>Toby, B.H. and T. </a:t>
            </a:r>
            <a:r>
              <a:rPr lang="en-US" sz="1350" dirty="0" err="1">
                <a:latin typeface="Helvetica" pitchFamily="2" charset="0"/>
              </a:rPr>
              <a:t>Egami</a:t>
            </a:r>
            <a:r>
              <a:rPr lang="en-US" sz="1350" dirty="0">
                <a:latin typeface="Helvetica" pitchFamily="2" charset="0"/>
              </a:rPr>
              <a:t>, (1992) </a:t>
            </a:r>
            <a:r>
              <a:rPr lang="en-US" sz="1350" i="1" dirty="0">
                <a:latin typeface="Helvetica" pitchFamily="2" charset="0"/>
              </a:rPr>
              <a:t>Accuracy of Pair Distribution Function-Analysis Applied to Crystalline and </a:t>
            </a:r>
            <a:r>
              <a:rPr lang="en-US" sz="1350" i="1" dirty="0" err="1">
                <a:latin typeface="Helvetica" pitchFamily="2" charset="0"/>
              </a:rPr>
              <a:t>Noncrystalline</a:t>
            </a:r>
            <a:r>
              <a:rPr lang="en-US" sz="1350" i="1" dirty="0">
                <a:latin typeface="Helvetica" pitchFamily="2" charset="0"/>
              </a:rPr>
              <a:t> Materials.</a:t>
            </a:r>
            <a:r>
              <a:rPr lang="en-US" sz="1350" dirty="0">
                <a:latin typeface="Helvetica" pitchFamily="2" charset="0"/>
              </a:rPr>
              <a:t> Acta </a:t>
            </a:r>
            <a:r>
              <a:rPr lang="en-US" sz="1350" dirty="0" err="1">
                <a:latin typeface="Helvetica" pitchFamily="2" charset="0"/>
              </a:rPr>
              <a:t>Cryst</a:t>
            </a:r>
            <a:r>
              <a:rPr lang="en-US" sz="1350" dirty="0">
                <a:latin typeface="Helvetica" pitchFamily="2" charset="0"/>
              </a:rPr>
              <a:t>. A, </a:t>
            </a:r>
            <a:r>
              <a:rPr lang="en-US" sz="1350" b="1" dirty="0">
                <a:latin typeface="Helvetica" pitchFamily="2" charset="0"/>
              </a:rPr>
              <a:t>48</a:t>
            </a:r>
            <a:r>
              <a:rPr lang="en-US" sz="1350" dirty="0">
                <a:latin typeface="Helvetica" pitchFamily="2" charset="0"/>
              </a:rPr>
              <a:t>: p. 336-346.</a:t>
            </a:r>
          </a:p>
        </p:txBody>
      </p:sp>
      <p:pic>
        <p:nvPicPr>
          <p:cNvPr id="1026" name="Picture 2" descr="https://images-na.ssl-images-amazon.com/images/I/51uxBpC5X3L._SX329_BO1,204,203,200_.jpg">
            <a:extLst>
              <a:ext uri="{FF2B5EF4-FFF2-40B4-BE49-F238E27FC236}">
                <a16:creationId xmlns:a16="http://schemas.microsoft.com/office/drawing/2014/main" id="{206EE54B-B05D-4140-A51C-FE621F7AF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511" y="824628"/>
            <a:ext cx="1431764" cy="21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1438E5-6237-6844-9D04-7671A6562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875" y="2116836"/>
            <a:ext cx="1774098" cy="25304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331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7" t="4077" r="10504" b="-2300"/>
          <a:stretch/>
        </p:blipFill>
        <p:spPr>
          <a:xfrm>
            <a:off x="1589830" y="834829"/>
            <a:ext cx="1793820" cy="15387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614" y="20142"/>
            <a:ext cx="6279676" cy="621711"/>
          </a:xfrm>
        </p:spPr>
        <p:txBody>
          <a:bodyPr anchor="t"/>
          <a:lstStyle/>
          <a:p>
            <a:r>
              <a:rPr lang="en-US" dirty="0"/>
              <a:t>Data Reduction Process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28193" y="2541597"/>
            <a:ext cx="20151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350" i="1" dirty="0">
                <a:latin typeface="Arial" pitchFamily="34" charset="0"/>
                <a:cs typeface="Arial Unicode MS" pitchFamily="34" charset="-128"/>
              </a:rPr>
              <a:t>6. Data Analysis / Modeling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173174-AD95-4225-8FDC-31E20CBCB4AA}"/>
              </a:ext>
            </a:extLst>
          </p:cNvPr>
          <p:cNvGrpSpPr/>
          <p:nvPr/>
        </p:nvGrpSpPr>
        <p:grpSpPr>
          <a:xfrm>
            <a:off x="3180577" y="389836"/>
            <a:ext cx="4970514" cy="4216506"/>
            <a:chOff x="2773895" y="294977"/>
            <a:chExt cx="4970514" cy="421650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277" y="2890849"/>
              <a:ext cx="2360307" cy="162063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27" r="7335"/>
            <a:stretch/>
          </p:blipFill>
          <p:spPr>
            <a:xfrm>
              <a:off x="3329386" y="779725"/>
              <a:ext cx="2230555" cy="157629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773895" y="294977"/>
              <a:ext cx="343602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i="1" dirty="0"/>
                <a:t>2. I(Q) Integration </a:t>
              </a:r>
            </a:p>
            <a:p>
              <a:pPr algn="ctr"/>
              <a:r>
                <a:rPr lang="en-US" sz="1350" i="1" dirty="0"/>
                <a:t>+ background correction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0" t="9684" r="7425"/>
            <a:stretch/>
          </p:blipFill>
          <p:spPr>
            <a:xfrm>
              <a:off x="5640183" y="812860"/>
              <a:ext cx="2104226" cy="1510026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5893933" y="358150"/>
              <a:ext cx="159672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3. Calculate S(Q)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80" r="8589"/>
            <a:stretch/>
          </p:blipFill>
          <p:spPr>
            <a:xfrm>
              <a:off x="5559642" y="3067253"/>
              <a:ext cx="2116697" cy="1436009"/>
            </a:xfrm>
            <a:prstGeom prst="rect">
              <a:avLst/>
            </a:prstGeom>
          </p:spPr>
        </p:pic>
        <p:sp>
          <p:nvSpPr>
            <p:cNvPr id="86" name="TextBox 85"/>
            <p:cNvSpPr txBox="1"/>
            <p:nvPr/>
          </p:nvSpPr>
          <p:spPr>
            <a:xfrm>
              <a:off x="5870250" y="2563552"/>
              <a:ext cx="187415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4. Calculate F(Q)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561616" y="2509975"/>
              <a:ext cx="199802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i="1" dirty="0"/>
                <a:t>5. Fourier transform to get G(r)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678956" y="389836"/>
            <a:ext cx="16163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1. Collect 3D data</a:t>
            </a:r>
          </a:p>
        </p:txBody>
      </p:sp>
      <p:sp>
        <p:nvSpPr>
          <p:cNvPr id="4" name="Circular Arrow 3"/>
          <p:cNvSpPr/>
          <p:nvPr/>
        </p:nvSpPr>
        <p:spPr>
          <a:xfrm rot="5400000">
            <a:off x="2563410" y="1863877"/>
            <a:ext cx="606670" cy="1551248"/>
          </a:xfrm>
          <a:prstGeom prst="circular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701" y="3026346"/>
            <a:ext cx="1660177" cy="83608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4350" y="3932348"/>
            <a:ext cx="1716227" cy="102456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F42BEB-16E7-4353-99C8-24E7BDB4F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0241F-A466-CF47-B804-BC153B7140E8}" type="slidenum">
              <a:rPr lang="en-US" altLang="en-US" smtClean="0"/>
              <a:pPr/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3174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EE232C2A-47A5-4040-BDDF-540AE31F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49" y="85456"/>
            <a:ext cx="8372901" cy="439834"/>
          </a:xfrm>
        </p:spPr>
        <p:txBody>
          <a:bodyPr anchor="t"/>
          <a:lstStyle/>
          <a:p>
            <a:r>
              <a:rPr lang="en-US" altLang="en-US" sz="2400" dirty="0"/>
              <a:t>Local coordination geometry: EXAFS </a:t>
            </a:r>
            <a:r>
              <a:rPr lang="en-US" altLang="en-US" sz="2000" i="1" dirty="0"/>
              <a:t>vs.</a:t>
            </a:r>
            <a:r>
              <a:rPr lang="en-US" altLang="en-US" sz="2400" dirty="0"/>
              <a:t> PDF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DBCEFAB3-CF5E-478C-A477-A54094254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5900" y="655321"/>
            <a:ext cx="3200400" cy="339447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1800" b="1" dirty="0"/>
              <a:t>EXAFS </a:t>
            </a:r>
            <a:r>
              <a:rPr lang="en-US" sz="1500" dirty="0">
                <a:ea typeface="MS PGothic" pitchFamily="34" charset="-128"/>
              </a:rPr>
              <a:t>(</a:t>
            </a:r>
            <a:r>
              <a:rPr lang="en-US" sz="1500" i="1" dirty="0">
                <a:ea typeface="MS PGothic" pitchFamily="34" charset="-128"/>
              </a:rPr>
              <a:t>r</a:t>
            </a:r>
            <a:r>
              <a:rPr lang="en-US" sz="1500" dirty="0">
                <a:ea typeface="MS PGothic" pitchFamily="34" charset="-128"/>
              </a:rPr>
              <a:t> &lt; 6 </a:t>
            </a:r>
            <a:r>
              <a:rPr lang="en-US" sz="1500" dirty="0">
                <a:ea typeface="MS PGothic" pitchFamily="34" charset="-128"/>
                <a:cs typeface="Arial" charset="0"/>
              </a:rPr>
              <a:t>Å)</a:t>
            </a:r>
            <a:endParaRPr lang="en-US" sz="1800" b="1" dirty="0"/>
          </a:p>
          <a:p>
            <a:pPr>
              <a:defRPr/>
            </a:pPr>
            <a:endParaRPr lang="en-US" sz="1650" dirty="0"/>
          </a:p>
          <a:p>
            <a:pPr>
              <a:defRPr/>
            </a:pPr>
            <a:endParaRPr lang="en-US" sz="1650" dirty="0"/>
          </a:p>
          <a:p>
            <a:pPr>
              <a:defRPr/>
            </a:pPr>
            <a:endParaRPr lang="en-US" sz="1650" dirty="0"/>
          </a:p>
          <a:p>
            <a:pPr>
              <a:defRPr/>
            </a:pPr>
            <a:endParaRPr lang="en-US" sz="1650" dirty="0"/>
          </a:p>
          <a:p>
            <a:pPr>
              <a:defRPr/>
            </a:pPr>
            <a:endParaRPr lang="en-US" sz="1650" dirty="0"/>
          </a:p>
          <a:p>
            <a:pPr>
              <a:defRPr/>
            </a:pPr>
            <a:r>
              <a:rPr lang="en-US" sz="1500" dirty="0"/>
              <a:t>Atomic scale resolution over </a:t>
            </a:r>
            <a:br>
              <a:rPr lang="en-US" sz="1500" dirty="0"/>
            </a:br>
            <a:r>
              <a:rPr lang="en-US" sz="1500" dirty="0"/>
              <a:t>a few coordination shells</a:t>
            </a:r>
          </a:p>
          <a:p>
            <a:pPr>
              <a:defRPr/>
            </a:pPr>
            <a:r>
              <a:rPr lang="en-US" sz="1500" dirty="0"/>
              <a:t>Bond lengths available after correcting for phase shift</a:t>
            </a:r>
          </a:p>
          <a:p>
            <a:pPr>
              <a:defRPr/>
            </a:pPr>
            <a:r>
              <a:rPr lang="en-US" sz="1500" dirty="0"/>
              <a:t>Intrinsically element specific</a:t>
            </a:r>
          </a:p>
          <a:p>
            <a:pPr>
              <a:defRPr/>
            </a:pPr>
            <a:r>
              <a:rPr lang="en-US" sz="1500" dirty="0"/>
              <a:t>Elements must have edge at  appropriate energy</a:t>
            </a:r>
          </a:p>
          <a:p>
            <a:pPr>
              <a:defRPr/>
            </a:pPr>
            <a:endParaRPr lang="en-US" sz="1500" dirty="0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727181A-07C4-4D91-AE0B-9FC79E244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655321"/>
            <a:ext cx="3657600" cy="339447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1800" b="1" dirty="0"/>
              <a:t>PDF </a:t>
            </a:r>
            <a:r>
              <a:rPr lang="en-US" sz="1500" dirty="0"/>
              <a:t>(</a:t>
            </a:r>
            <a:r>
              <a:rPr lang="en-US" sz="1500" i="1" dirty="0"/>
              <a:t>r</a:t>
            </a:r>
            <a:r>
              <a:rPr lang="en-US" sz="1500" dirty="0"/>
              <a:t> &gt;&gt; 6 Å)</a:t>
            </a:r>
          </a:p>
          <a:p>
            <a:pPr marL="0" indent="0">
              <a:buNone/>
              <a:defRPr/>
            </a:pPr>
            <a:endParaRPr lang="en-US" sz="1800" b="1" dirty="0"/>
          </a:p>
          <a:p>
            <a:pPr>
              <a:defRPr/>
            </a:pPr>
            <a:endParaRPr lang="en-US" sz="1650" dirty="0"/>
          </a:p>
          <a:p>
            <a:pPr>
              <a:defRPr/>
            </a:pPr>
            <a:endParaRPr lang="en-US" sz="1650" dirty="0"/>
          </a:p>
          <a:p>
            <a:pPr>
              <a:defRPr/>
            </a:pPr>
            <a:endParaRPr lang="en-US" sz="1650" dirty="0"/>
          </a:p>
          <a:p>
            <a:pPr marL="0" indent="0">
              <a:buNone/>
              <a:defRPr/>
            </a:pPr>
            <a:endParaRPr lang="en-US" sz="1650" dirty="0"/>
          </a:p>
          <a:p>
            <a:pPr>
              <a:defRPr/>
            </a:pPr>
            <a:r>
              <a:rPr lang="en-US" sz="1500" dirty="0"/>
              <a:t>Atomic scale resolution over </a:t>
            </a:r>
            <a:br>
              <a:rPr lang="en-US" sz="1500" dirty="0"/>
            </a:br>
            <a:r>
              <a:rPr lang="en-US" sz="1500" dirty="0"/>
              <a:t>many coordination shells, &gt; 100Å</a:t>
            </a:r>
          </a:p>
          <a:p>
            <a:pPr>
              <a:defRPr/>
            </a:pPr>
            <a:r>
              <a:rPr lang="en-US" sz="1500" dirty="0"/>
              <a:t>Bond lengths correspond </a:t>
            </a:r>
            <a:br>
              <a:rPr lang="en-US" sz="1500" dirty="0"/>
            </a:br>
            <a:r>
              <a:rPr lang="en-US" sz="1500" dirty="0"/>
              <a:t>directly to peak position</a:t>
            </a:r>
          </a:p>
          <a:p>
            <a:pPr>
              <a:defRPr/>
            </a:pPr>
            <a:r>
              <a:rPr lang="en-US" sz="1500" dirty="0"/>
              <a:t>Not element specific. Sees all</a:t>
            </a:r>
            <a:br>
              <a:rPr lang="en-US" sz="1500" dirty="0"/>
            </a:br>
            <a:r>
              <a:rPr lang="en-US" sz="1200" dirty="0"/>
              <a:t>(but we can recover chemical specificity) </a:t>
            </a:r>
          </a:p>
          <a:p>
            <a:pPr marL="0" indent="0">
              <a:buNone/>
              <a:defRPr/>
            </a:pPr>
            <a:endParaRPr lang="en-US" sz="1650" dirty="0"/>
          </a:p>
          <a:p>
            <a:pPr>
              <a:defRPr/>
            </a:pPr>
            <a:endParaRPr lang="en-US" sz="1650" dirty="0"/>
          </a:p>
          <a:p>
            <a:pPr>
              <a:defRPr/>
            </a:pPr>
            <a:endParaRPr lang="en-US" sz="1650" dirty="0"/>
          </a:p>
          <a:p>
            <a:pPr>
              <a:defRPr/>
            </a:pPr>
            <a:endParaRPr lang="en-US" sz="1650" dirty="0"/>
          </a:p>
        </p:txBody>
      </p:sp>
      <p:grpSp>
        <p:nvGrpSpPr>
          <p:cNvPr id="44037" name="Group 4">
            <a:extLst>
              <a:ext uri="{FF2B5EF4-FFF2-40B4-BE49-F238E27FC236}">
                <a16:creationId xmlns:a16="http://schemas.microsoft.com/office/drawing/2014/main" id="{C8F980B1-5BEB-4917-81B8-CF0EFC3D6A4B}"/>
              </a:ext>
            </a:extLst>
          </p:cNvPr>
          <p:cNvGrpSpPr>
            <a:grpSpLocks/>
          </p:cNvGrpSpPr>
          <p:nvPr/>
        </p:nvGrpSpPr>
        <p:grpSpPr bwMode="auto">
          <a:xfrm>
            <a:off x="4629150" y="883920"/>
            <a:ext cx="3086100" cy="1529954"/>
            <a:chOff x="2235" y="1485"/>
            <a:chExt cx="3416" cy="1285"/>
          </a:xfrm>
        </p:grpSpPr>
        <p:grpSp>
          <p:nvGrpSpPr>
            <p:cNvPr id="44056" name="Group 5">
              <a:extLst>
                <a:ext uri="{FF2B5EF4-FFF2-40B4-BE49-F238E27FC236}">
                  <a16:creationId xmlns:a16="http://schemas.microsoft.com/office/drawing/2014/main" id="{2D2E599A-CD9E-4423-934B-4C1A37D97C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35" y="1529"/>
              <a:ext cx="3416" cy="1241"/>
              <a:chOff x="2344" y="1409"/>
              <a:chExt cx="3416" cy="1241"/>
            </a:xfrm>
          </p:grpSpPr>
          <p:pic>
            <p:nvPicPr>
              <p:cNvPr id="44058" name="Picture 6">
                <a:extLst>
                  <a:ext uri="{FF2B5EF4-FFF2-40B4-BE49-F238E27FC236}">
                    <a16:creationId xmlns:a16="http://schemas.microsoft.com/office/drawing/2014/main" id="{266BD7FB-2AE0-4A2A-AE31-A39C76BC4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44" y="1409"/>
                <a:ext cx="3416" cy="1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059" name="Line 7">
                <a:extLst>
                  <a:ext uri="{FF2B5EF4-FFF2-40B4-BE49-F238E27FC236}">
                    <a16:creationId xmlns:a16="http://schemas.microsoft.com/office/drawing/2014/main" id="{B8FA46BC-435F-4352-8B46-0DE8D2567A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2" y="2116"/>
                <a:ext cx="3201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44057" name="Rectangle 8">
              <a:extLst>
                <a:ext uri="{FF2B5EF4-FFF2-40B4-BE49-F238E27FC236}">
                  <a16:creationId xmlns:a16="http://schemas.microsoft.com/office/drawing/2014/main" id="{39243A94-C94D-4EA0-ABB8-94C62C44B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8" y="1485"/>
              <a:ext cx="133" cy="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F497D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1F497D"/>
                </a:buClr>
                <a:buChar char="–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1F497D"/>
                </a:buClr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1F497D"/>
                </a:buClr>
                <a:buChar char="–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</p:grpSp>
      <p:grpSp>
        <p:nvGrpSpPr>
          <p:cNvPr id="44038" name="Group 9">
            <a:extLst>
              <a:ext uri="{FF2B5EF4-FFF2-40B4-BE49-F238E27FC236}">
                <a16:creationId xmlns:a16="http://schemas.microsoft.com/office/drawing/2014/main" id="{FB7E1E2A-D478-48A4-8809-5FAEBE7E52DA}"/>
              </a:ext>
            </a:extLst>
          </p:cNvPr>
          <p:cNvGrpSpPr>
            <a:grpSpLocks/>
          </p:cNvGrpSpPr>
          <p:nvPr/>
        </p:nvGrpSpPr>
        <p:grpSpPr bwMode="auto">
          <a:xfrm>
            <a:off x="1771650" y="998219"/>
            <a:ext cx="2686050" cy="1607280"/>
            <a:chOff x="76" y="1638"/>
            <a:chExt cx="1905" cy="1140"/>
          </a:xfrm>
        </p:grpSpPr>
        <p:grpSp>
          <p:nvGrpSpPr>
            <p:cNvPr id="44041" name="Group 10">
              <a:extLst>
                <a:ext uri="{FF2B5EF4-FFF2-40B4-BE49-F238E27FC236}">
                  <a16:creationId xmlns:a16="http://schemas.microsoft.com/office/drawing/2014/main" id="{CE5651CA-B10C-4948-B033-05C97C4864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" y="1638"/>
              <a:ext cx="1840" cy="1140"/>
              <a:chOff x="288" y="1589"/>
              <a:chExt cx="1840" cy="1140"/>
            </a:xfrm>
          </p:grpSpPr>
          <p:grpSp>
            <p:nvGrpSpPr>
              <p:cNvPr id="44044" name="Group 11">
                <a:extLst>
                  <a:ext uri="{FF2B5EF4-FFF2-40B4-BE49-F238E27FC236}">
                    <a16:creationId xmlns:a16="http://schemas.microsoft.com/office/drawing/2014/main" id="{19F35AB4-9D67-407E-9847-D86A57FCD9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613"/>
                <a:ext cx="1840" cy="1116"/>
                <a:chOff x="307" y="1910"/>
                <a:chExt cx="1840" cy="1116"/>
              </a:xfrm>
            </p:grpSpPr>
            <p:grpSp>
              <p:nvGrpSpPr>
                <p:cNvPr id="44047" name="Group 12">
                  <a:extLst>
                    <a:ext uri="{FF2B5EF4-FFF2-40B4-BE49-F238E27FC236}">
                      <a16:creationId xmlns:a16="http://schemas.microsoft.com/office/drawing/2014/main" id="{DCAFBD83-16DD-4CAD-8602-2F321515A6B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7" y="1910"/>
                  <a:ext cx="1840" cy="1091"/>
                  <a:chOff x="223" y="1716"/>
                  <a:chExt cx="1840" cy="1091"/>
                </a:xfrm>
              </p:grpSpPr>
              <p:grpSp>
                <p:nvGrpSpPr>
                  <p:cNvPr id="44049" name="Group 13">
                    <a:extLst>
                      <a:ext uri="{FF2B5EF4-FFF2-40B4-BE49-F238E27FC236}">
                        <a16:creationId xmlns:a16="http://schemas.microsoft.com/office/drawing/2014/main" id="{5B54DAE5-9687-441D-BA7F-492A291F55F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1" y="1716"/>
                    <a:ext cx="1702" cy="1044"/>
                    <a:chOff x="291" y="1716"/>
                    <a:chExt cx="1973" cy="1210"/>
                  </a:xfrm>
                </p:grpSpPr>
                <p:pic>
                  <p:nvPicPr>
                    <p:cNvPr id="44052" name="Picture 14">
                      <a:extLst>
                        <a:ext uri="{FF2B5EF4-FFF2-40B4-BE49-F238E27FC236}">
                          <a16:creationId xmlns:a16="http://schemas.microsoft.com/office/drawing/2014/main" id="{F2315F98-6545-4443-B7FC-A55B0CAAEBE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2854" t="10320"/>
                    <a:stretch>
                      <a:fillRect/>
                    </a:stretch>
                  </p:blipFill>
                  <p:spPr bwMode="auto">
                    <a:xfrm>
                      <a:off x="291" y="1718"/>
                      <a:ext cx="1973" cy="120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44053" name="Rectangle 15">
                      <a:extLst>
                        <a:ext uri="{FF2B5EF4-FFF2-40B4-BE49-F238E27FC236}">
                          <a16:creationId xmlns:a16="http://schemas.microsoft.com/office/drawing/2014/main" id="{72C405BB-5B9F-4FA2-9582-347A558440F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6" y="1875"/>
                      <a:ext cx="48" cy="24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lr>
                          <a:srgbClr val="1F497D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1F497D"/>
                        </a:buClr>
                        <a:buChar char="–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1F497D"/>
                        </a:buClr>
                        <a:buChar char="•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1F497D"/>
                        </a:buClr>
                        <a:buChar char="–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1F497D"/>
                        </a:buClr>
                        <a:buFont typeface="Arial" panose="020B0604020202020204" pitchFamily="34" charset="0"/>
                        <a:buChar char="»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F497D"/>
                        </a:buClr>
                        <a:buFont typeface="Arial" panose="020B0604020202020204" pitchFamily="34" charset="0"/>
                        <a:buChar char="»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F497D"/>
                        </a:buClr>
                        <a:buFont typeface="Arial" panose="020B0604020202020204" pitchFamily="34" charset="0"/>
                        <a:buChar char="»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F497D"/>
                        </a:buClr>
                        <a:buFont typeface="Arial" panose="020B0604020202020204" pitchFamily="34" charset="0"/>
                        <a:buChar char="»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F497D"/>
                        </a:buClr>
                        <a:buFont typeface="Arial" panose="020B0604020202020204" pitchFamily="34" charset="0"/>
                        <a:buChar char="»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/>
                    </a:p>
                  </p:txBody>
                </p:sp>
                <p:sp>
                  <p:nvSpPr>
                    <p:cNvPr id="44054" name="Rectangle 16">
                      <a:extLst>
                        <a:ext uri="{FF2B5EF4-FFF2-40B4-BE49-F238E27FC236}">
                          <a16:creationId xmlns:a16="http://schemas.microsoft.com/office/drawing/2014/main" id="{D912E4DA-6518-4ED8-9AE1-19047EF2EA1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89" y="1859"/>
                      <a:ext cx="47" cy="24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lr>
                          <a:srgbClr val="1F497D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1F497D"/>
                        </a:buClr>
                        <a:buChar char="–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1F497D"/>
                        </a:buClr>
                        <a:buChar char="•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1F497D"/>
                        </a:buClr>
                        <a:buChar char="–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1F497D"/>
                        </a:buClr>
                        <a:buFont typeface="Arial" panose="020B0604020202020204" pitchFamily="34" charset="0"/>
                        <a:buChar char="»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F497D"/>
                        </a:buClr>
                        <a:buFont typeface="Arial" panose="020B0604020202020204" pitchFamily="34" charset="0"/>
                        <a:buChar char="»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F497D"/>
                        </a:buClr>
                        <a:buFont typeface="Arial" panose="020B0604020202020204" pitchFamily="34" charset="0"/>
                        <a:buChar char="»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F497D"/>
                        </a:buClr>
                        <a:buFont typeface="Arial" panose="020B0604020202020204" pitchFamily="34" charset="0"/>
                        <a:buChar char="»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F497D"/>
                        </a:buClr>
                        <a:buFont typeface="Arial" panose="020B0604020202020204" pitchFamily="34" charset="0"/>
                        <a:buChar char="»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/>
                    </a:p>
                  </p:txBody>
                </p:sp>
                <p:sp>
                  <p:nvSpPr>
                    <p:cNvPr id="44055" name="Rectangle 17">
                      <a:extLst>
                        <a:ext uri="{FF2B5EF4-FFF2-40B4-BE49-F238E27FC236}">
                          <a16:creationId xmlns:a16="http://schemas.microsoft.com/office/drawing/2014/main" id="{EE57AA11-7B90-4860-81D1-D1239EB6660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87" y="1716"/>
                      <a:ext cx="102" cy="10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lr>
                          <a:srgbClr val="1F497D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1F497D"/>
                        </a:buClr>
                        <a:buChar char="–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1F497D"/>
                        </a:buClr>
                        <a:buChar char="•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1F497D"/>
                        </a:buClr>
                        <a:buChar char="–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1F497D"/>
                        </a:buClr>
                        <a:buFont typeface="Arial" panose="020B0604020202020204" pitchFamily="34" charset="0"/>
                        <a:buChar char="»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F497D"/>
                        </a:buClr>
                        <a:buFont typeface="Arial" panose="020B0604020202020204" pitchFamily="34" charset="0"/>
                        <a:buChar char="»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F497D"/>
                        </a:buClr>
                        <a:buFont typeface="Arial" panose="020B0604020202020204" pitchFamily="34" charset="0"/>
                        <a:buChar char="»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F497D"/>
                        </a:buClr>
                        <a:buFont typeface="Arial" panose="020B0604020202020204" pitchFamily="34" charset="0"/>
                        <a:buChar char="»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F497D"/>
                        </a:buClr>
                        <a:buFont typeface="Arial" panose="020B0604020202020204" pitchFamily="34" charset="0"/>
                        <a:buChar char="»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/>
                    </a:p>
                  </p:txBody>
                </p:sp>
              </p:grpSp>
              <p:sp>
                <p:nvSpPr>
                  <p:cNvPr id="44050" name="Rectangle 18">
                    <a:extLst>
                      <a:ext uri="{FF2B5EF4-FFF2-40B4-BE49-F238E27FC236}">
                        <a16:creationId xmlns:a16="http://schemas.microsoft.com/office/drawing/2014/main" id="{A6AAD812-A3FA-470C-9D51-56A9B7E70D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2" y="2547"/>
                    <a:ext cx="1722" cy="2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1F497D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1F497D"/>
                      </a:buClr>
                      <a:buChar char="–"/>
                      <a:defRPr sz="16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1F497D"/>
                      </a:buClr>
                      <a:buChar char="•"/>
                      <a:defRPr sz="14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1F497D"/>
                      </a:buClr>
                      <a:buChar char="–"/>
                      <a:defRPr sz="14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1F497D"/>
                      </a:buClr>
                      <a:buFont typeface="Arial" panose="020B0604020202020204" pitchFamily="34" charset="0"/>
                      <a:buChar char="»"/>
                      <a:defRPr sz="14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1F497D"/>
                      </a:buClr>
                      <a:buFont typeface="Arial" panose="020B0604020202020204" pitchFamily="34" charset="0"/>
                      <a:buChar char="»"/>
                      <a:defRPr sz="14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1F497D"/>
                      </a:buClr>
                      <a:buFont typeface="Arial" panose="020B0604020202020204" pitchFamily="34" charset="0"/>
                      <a:buChar char="»"/>
                      <a:defRPr sz="14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1F497D"/>
                      </a:buClr>
                      <a:buFont typeface="Arial" panose="020B0604020202020204" pitchFamily="34" charset="0"/>
                      <a:buChar char="»"/>
                      <a:defRPr sz="14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1F497D"/>
                      </a:buClr>
                      <a:buFont typeface="Arial" panose="020B0604020202020204" pitchFamily="34" charset="0"/>
                      <a:buChar char="»"/>
                      <a:defRPr sz="14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en-US" altLang="en-US"/>
                  </a:p>
                </p:txBody>
              </p:sp>
              <p:pic>
                <p:nvPicPr>
                  <p:cNvPr id="44051" name="Picture 19">
                    <a:extLst>
                      <a:ext uri="{FF2B5EF4-FFF2-40B4-BE49-F238E27FC236}">
                        <a16:creationId xmlns:a16="http://schemas.microsoft.com/office/drawing/2014/main" id="{B27B93AA-5C3E-405D-BEEB-B9A1CC17BD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78645" r="46136" b="9348"/>
                  <a:stretch>
                    <a:fillRect/>
                  </a:stretch>
                </p:blipFill>
                <p:spPr bwMode="auto">
                  <a:xfrm>
                    <a:off x="223" y="2492"/>
                    <a:ext cx="1840" cy="1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44048" name="Text Box 20">
                  <a:extLst>
                    <a:ext uri="{FF2B5EF4-FFF2-40B4-BE49-F238E27FC236}">
                      <a16:creationId xmlns:a16="http://schemas.microsoft.com/office/drawing/2014/main" id="{F62770BC-DADD-404C-A145-2995C15C655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94" y="2830"/>
                  <a:ext cx="708" cy="1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1F497D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1F497D"/>
                    </a:buClr>
                    <a:buChar char="–"/>
                    <a:defRPr sz="1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1F497D"/>
                    </a:buClr>
                    <a:buChar char="•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1F497D"/>
                    </a:buClr>
                    <a:buChar char="–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1F497D"/>
                    </a:buClr>
                    <a:buFont typeface="Arial" panose="020B0604020202020204" pitchFamily="34" charset="0"/>
                    <a:buChar char="»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1F497D"/>
                    </a:buClr>
                    <a:buFont typeface="Arial" panose="020B0604020202020204" pitchFamily="34" charset="0"/>
                    <a:buChar char="»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1F497D"/>
                    </a:buClr>
                    <a:buFont typeface="Arial" panose="020B0604020202020204" pitchFamily="34" charset="0"/>
                    <a:buChar char="»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1F497D"/>
                    </a:buClr>
                    <a:buFont typeface="Arial" panose="020B0604020202020204" pitchFamily="34" charset="0"/>
                    <a:buChar char="»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1F497D"/>
                    </a:buClr>
                    <a:buFont typeface="Arial" panose="020B0604020202020204" pitchFamily="34" charset="0"/>
                    <a:buChar char="»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en-US" sz="1200" b="1">
                      <a:ea typeface="MS PGothic" panose="020B0600070205080204" pitchFamily="34" charset="-128"/>
                    </a:rPr>
                    <a:t>r / Angstrom</a:t>
                  </a:r>
                </a:p>
              </p:txBody>
            </p:sp>
          </p:grpSp>
          <p:sp>
            <p:nvSpPr>
              <p:cNvPr id="44045" name="Text Box 21">
                <a:extLst>
                  <a:ext uri="{FF2B5EF4-FFF2-40B4-BE49-F238E27FC236}">
                    <a16:creationId xmlns:a16="http://schemas.microsoft.com/office/drawing/2014/main" id="{7D2EAD2A-3ED1-4E4F-87BC-31C09FCFC8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25" y="1589"/>
                <a:ext cx="636" cy="1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1F497D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1F497D"/>
                  </a:buClr>
                  <a:buChar char="•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825">
                    <a:ea typeface="MS PGothic" panose="020B0600070205080204" pitchFamily="34" charset="-128"/>
                  </a:rPr>
                  <a:t>Pt foil Pt L</a:t>
                </a:r>
                <a:r>
                  <a:rPr lang="en-US" altLang="en-US" sz="825" baseline="-25000">
                    <a:ea typeface="MS PGothic" panose="020B0600070205080204" pitchFamily="34" charset="-128"/>
                  </a:rPr>
                  <a:t>3</a:t>
                </a:r>
                <a:r>
                  <a:rPr lang="en-US" altLang="en-US" sz="825">
                    <a:ea typeface="MS PGothic" panose="020B0600070205080204" pitchFamily="34" charset="-128"/>
                  </a:rPr>
                  <a:t>-edge</a:t>
                </a:r>
              </a:p>
            </p:txBody>
          </p:sp>
          <p:sp>
            <p:nvSpPr>
              <p:cNvPr id="44046" name="Text Box 22">
                <a:extLst>
                  <a:ext uri="{FF2B5EF4-FFF2-40B4-BE49-F238E27FC236}">
                    <a16:creationId xmlns:a16="http://schemas.microsoft.com/office/drawing/2014/main" id="{F846183D-E10C-4B1B-B351-3033BA6B02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7" y="2278"/>
                <a:ext cx="1084" cy="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1F497D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1F497D"/>
                  </a:buClr>
                  <a:buChar char="•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1F497D"/>
                  </a:buClr>
                  <a:buChar char="–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825">
                    <a:ea typeface="MS PGothic" panose="020B0600070205080204" pitchFamily="34" charset="-128"/>
                  </a:rPr>
                  <a:t>Vaarkamp et al. </a:t>
                </a:r>
                <a:r>
                  <a:rPr lang="en-US" altLang="en-US" sz="825" i="1">
                    <a:ea typeface="MS PGothic" panose="020B0600070205080204" pitchFamily="34" charset="-128"/>
                  </a:rPr>
                  <a:t>PRB</a:t>
                </a:r>
                <a:r>
                  <a:rPr lang="en-US" altLang="en-US" sz="825">
                    <a:ea typeface="MS PGothic" panose="020B0600070205080204" pitchFamily="34" charset="-128"/>
                  </a:rPr>
                  <a:t> </a:t>
                </a:r>
                <a:r>
                  <a:rPr lang="en-US" altLang="en-US" sz="825" b="1">
                    <a:ea typeface="MS PGothic" panose="020B0600070205080204" pitchFamily="34" charset="-128"/>
                  </a:rPr>
                  <a:t>1994 </a:t>
                </a:r>
                <a:r>
                  <a:rPr lang="en-US" altLang="en-US" sz="825">
                    <a:ea typeface="MS PGothic" panose="020B0600070205080204" pitchFamily="34" charset="-128"/>
                  </a:rPr>
                  <a:t>7872</a:t>
                </a:r>
              </a:p>
            </p:txBody>
          </p:sp>
        </p:grpSp>
        <p:sp>
          <p:nvSpPr>
            <p:cNvPr id="44042" name="Rectangle 23">
              <a:extLst>
                <a:ext uri="{FF2B5EF4-FFF2-40B4-BE49-F238E27FC236}">
                  <a16:creationId xmlns:a16="http://schemas.microsoft.com/office/drawing/2014/main" id="{B4D8F43A-5BAE-4351-8F1E-441299CE4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4" y="2540"/>
              <a:ext cx="145" cy="1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F497D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1F497D"/>
                </a:buClr>
                <a:buChar char="–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1F497D"/>
                </a:buClr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1F497D"/>
                </a:buClr>
                <a:buChar char="–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/>
            </a:p>
          </p:txBody>
        </p:sp>
        <p:sp>
          <p:nvSpPr>
            <p:cNvPr id="44043" name="Rectangle 24">
              <a:extLst>
                <a:ext uri="{FF2B5EF4-FFF2-40B4-BE49-F238E27FC236}">
                  <a16:creationId xmlns:a16="http://schemas.microsoft.com/office/drawing/2014/main" id="{9B2C0F00-C265-4168-8335-8086A5E16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527"/>
              <a:ext cx="145" cy="1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F497D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1F497D"/>
                </a:buClr>
                <a:buChar char="–"/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1F497D"/>
                </a:buClr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1F497D"/>
                </a:buClr>
                <a:buChar char="–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/>
            </a:p>
          </p:txBody>
        </p:sp>
      </p:grpSp>
      <p:sp>
        <p:nvSpPr>
          <p:cNvPr id="44039" name="Text Box 27">
            <a:extLst>
              <a:ext uri="{FF2B5EF4-FFF2-40B4-BE49-F238E27FC236}">
                <a16:creationId xmlns:a16="http://schemas.microsoft.com/office/drawing/2014/main" id="{A3940929-368F-4FB2-B2D1-1E93AD483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941070"/>
            <a:ext cx="151259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1F497D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1F497D"/>
              </a:buClr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500">
                <a:solidFill>
                  <a:srgbClr val="ED1C24"/>
                </a:solidFill>
                <a:ea typeface="MS PGothic" panose="020B0600070205080204" pitchFamily="34" charset="-128"/>
              </a:rPr>
              <a:t>Data in ~0.03 sec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74ECD0-C845-4309-BB6E-0530A9A83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6D266F-F19E-4520-8456-D3574E4C5B2C}" type="slidenum">
              <a:rPr lang="en-US" altLang="en-US" smtClean="0"/>
              <a:pPr>
                <a:defRPr/>
              </a:pPr>
              <a:t>65</a:t>
            </a:fld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5B044-E1A6-40E9-80A0-19BF9650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Small angle X-ray Scattering (SAXS)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AC97F2-3B62-4581-900E-D40186429312}"/>
              </a:ext>
            </a:extLst>
          </p:cNvPr>
          <p:cNvSpPr txBox="1"/>
          <p:nvPr/>
        </p:nvSpPr>
        <p:spPr>
          <a:xfrm>
            <a:off x="1518038" y="4279654"/>
            <a:ext cx="3781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I</a:t>
            </a:r>
            <a:r>
              <a:rPr lang="en-US" sz="1200" dirty="0"/>
              <a:t>nformation that can be extracted from SAXS data.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E39845-ABD4-420D-BBC5-0FFF8BFBF2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C15B85-755D-489B-89C9-D16EA289DD31}"/>
              </a:ext>
            </a:extLst>
          </p:cNvPr>
          <p:cNvSpPr txBox="1"/>
          <p:nvPr/>
        </p:nvSpPr>
        <p:spPr>
          <a:xfrm>
            <a:off x="4800601" y="4779422"/>
            <a:ext cx="30302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effectLst/>
                <a:latin typeface="Arial" panose="020B0604020202020204" pitchFamily="34" charset="0"/>
              </a:rPr>
              <a:t>Credit: </a:t>
            </a:r>
            <a:r>
              <a:rPr lang="en-US" sz="800" i="1" dirty="0"/>
              <a:t>Nature Reviews Methods Primers </a:t>
            </a:r>
            <a:r>
              <a:rPr lang="en-US" sz="800" dirty="0"/>
              <a:t>1, (2021): 70</a:t>
            </a:r>
          </a:p>
        </p:txBody>
      </p:sp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48A12B0D-1D15-4E17-B2A5-3A0A628DA5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53" b="80760"/>
          <a:stretch/>
        </p:blipFill>
        <p:spPr>
          <a:xfrm>
            <a:off x="6232473" y="3329976"/>
            <a:ext cx="2597629" cy="14720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D5E3E4-3250-41B2-8506-C6CBF546D849}"/>
              </a:ext>
            </a:extLst>
          </p:cNvPr>
          <p:cNvSpPr txBox="1"/>
          <p:nvPr/>
        </p:nvSpPr>
        <p:spPr>
          <a:xfrm>
            <a:off x="5462062" y="1124980"/>
            <a:ext cx="336804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 reconstructed 3D structure from SAXS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66235B-9B32-4B8A-8883-887793BBE4FE}"/>
              </a:ext>
            </a:extLst>
          </p:cNvPr>
          <p:cNvSpPr txBox="1"/>
          <p:nvPr/>
        </p:nvSpPr>
        <p:spPr>
          <a:xfrm>
            <a:off x="457201" y="1518464"/>
            <a:ext cx="1542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I(0):</a:t>
            </a:r>
          </a:p>
          <a:p>
            <a:r>
              <a:rPr lang="en-US" sz="800" dirty="0"/>
              <a:t>Molecular weight and concentration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E3BB28-14F5-455E-9208-E829A93860A7}"/>
              </a:ext>
            </a:extLst>
          </p:cNvPr>
          <p:cNvGrpSpPr/>
          <p:nvPr/>
        </p:nvGrpSpPr>
        <p:grpSpPr>
          <a:xfrm>
            <a:off x="5735282" y="1434346"/>
            <a:ext cx="3234007" cy="1895630"/>
            <a:chOff x="5735282" y="1434346"/>
            <a:chExt cx="3234007" cy="1895630"/>
          </a:xfrm>
        </p:grpSpPr>
        <p:pic>
          <p:nvPicPr>
            <p:cNvPr id="17" name="Picture 1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3EAFDF49-141E-4816-B252-37D1839908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8155" b="77905"/>
            <a:stretch/>
          </p:blipFill>
          <p:spPr>
            <a:xfrm>
              <a:off x="5880663" y="1447773"/>
              <a:ext cx="3088626" cy="188220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4921C4-D137-48FA-9689-4BCD8C667BAF}"/>
                </a:ext>
              </a:extLst>
            </p:cNvPr>
            <p:cNvSpPr/>
            <p:nvPr/>
          </p:nvSpPr>
          <p:spPr>
            <a:xfrm>
              <a:off x="5735282" y="1434346"/>
              <a:ext cx="273220" cy="312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DD77AD-AACE-45C9-AC14-45D74252D50B}"/>
              </a:ext>
            </a:extLst>
          </p:cNvPr>
          <p:cNvGrpSpPr/>
          <p:nvPr/>
        </p:nvGrpSpPr>
        <p:grpSpPr>
          <a:xfrm>
            <a:off x="1518038" y="944647"/>
            <a:ext cx="3781362" cy="3422410"/>
            <a:chOff x="1504795" y="987307"/>
            <a:chExt cx="3781362" cy="34224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67E7FEE-7E7E-4995-97DC-F19E84B706A0}"/>
                </a:ext>
              </a:extLst>
            </p:cNvPr>
            <p:cNvGrpSpPr/>
            <p:nvPr/>
          </p:nvGrpSpPr>
          <p:grpSpPr>
            <a:xfrm>
              <a:off x="1504795" y="987307"/>
              <a:ext cx="3781362" cy="3422410"/>
              <a:chOff x="596900" y="2032000"/>
              <a:chExt cx="3276475" cy="296545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DF8D780-7C52-4094-9CC3-D63A6185D6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59" t="8770" r="-281" b="12554"/>
              <a:stretch/>
            </p:blipFill>
            <p:spPr>
              <a:xfrm>
                <a:off x="691609" y="2101849"/>
                <a:ext cx="3065676" cy="2559951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77E4B4B-07D1-4892-A285-CE0E7632E8F6}"/>
                  </a:ext>
                </a:extLst>
              </p:cNvPr>
              <p:cNvSpPr/>
              <p:nvPr/>
            </p:nvSpPr>
            <p:spPr>
              <a:xfrm>
                <a:off x="596900" y="2032000"/>
                <a:ext cx="368300" cy="3873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BA589B9-7CE3-4F54-A644-A8DCD4C81C53}"/>
                  </a:ext>
                </a:extLst>
              </p:cNvPr>
              <p:cNvSpPr/>
              <p:nvPr/>
            </p:nvSpPr>
            <p:spPr>
              <a:xfrm>
                <a:off x="3636635" y="2032000"/>
                <a:ext cx="236740" cy="2965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470784-2D84-4DE1-8DEA-181CA0EA3BEA}"/>
                </a:ext>
              </a:extLst>
            </p:cNvPr>
            <p:cNvSpPr/>
            <p:nvPr/>
          </p:nvSpPr>
          <p:spPr>
            <a:xfrm>
              <a:off x="2476440" y="3821862"/>
              <a:ext cx="1654564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791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CEF17-93EA-4E4A-AAC4-BD0F535564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47800-49FF-484F-995A-6C9E0218EA47}"/>
              </a:ext>
            </a:extLst>
          </p:cNvPr>
          <p:cNvSpPr txBox="1"/>
          <p:nvPr/>
        </p:nvSpPr>
        <p:spPr>
          <a:xfrm>
            <a:off x="698862" y="1254034"/>
            <a:ext cx="33506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Advantages: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Require little to no sample preparation.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Rapid data collection.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i="1" dirty="0"/>
              <a:t>In vitro </a:t>
            </a:r>
            <a:r>
              <a:rPr lang="en-US" sz="1400" dirty="0"/>
              <a:t>measurements at physiological condition is possible.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055288-5879-436D-9B0A-D6EFEFC2023F}"/>
              </a:ext>
            </a:extLst>
          </p:cNvPr>
          <p:cNvSpPr txBox="1"/>
          <p:nvPr/>
        </p:nvSpPr>
        <p:spPr>
          <a:xfrm>
            <a:off x="4229100" y="1096276"/>
            <a:ext cx="43466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Disadvantages: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Low resolution: 1~2 nm. Continuum assumption on solvent and solute.</a:t>
            </a:r>
          </a:p>
          <a:p>
            <a:pPr algn="just"/>
            <a:endParaRPr lang="en-US" sz="1400" dirty="0"/>
          </a:p>
          <a:p>
            <a:pPr algn="just"/>
            <a:r>
              <a:rPr lang="en-US" altLang="zh-CN" sz="1400" dirty="0"/>
              <a:t>Radiation damage can be significant for biomacromolecules. The </a:t>
            </a:r>
            <a:r>
              <a:rPr lang="en-US" sz="1400" dirty="0">
                <a:effectLst/>
                <a:latin typeface="Arial" panose="020B0604020202020204" pitchFamily="34" charset="0"/>
              </a:rPr>
              <a:t>damaged sample frequently adheres to capillary cell and affect all following experiment</a:t>
            </a:r>
            <a:endParaRPr lang="en-US" altLang="zh-CN" sz="1400" dirty="0"/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Usually require previous knowledge to analyze the data (high resolution structure from MD, Cryo-EM, NMR, or crystallography)</a:t>
            </a:r>
          </a:p>
          <a:p>
            <a:pPr algn="just"/>
            <a:endParaRPr lang="en-US" sz="1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312C7D-E0BC-4337-9265-44617338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67903"/>
            <a:ext cx="8372901" cy="621711"/>
          </a:xfrm>
        </p:spPr>
        <p:txBody>
          <a:bodyPr/>
          <a:lstStyle/>
          <a:p>
            <a:r>
              <a:rPr lang="en-US" sz="2800" dirty="0"/>
              <a:t>Small angle X-ray Scattering (SAXS)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53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9003-B7E8-4609-B522-DAB1B1A5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From SAXS to WAXS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F6E4-F27C-4E0E-9141-9F008363F8C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2D2D4-E847-49ED-B405-772F52D8A1DA}"/>
              </a:ext>
            </a:extLst>
          </p:cNvPr>
          <p:cNvSpPr txBox="1"/>
          <p:nvPr/>
        </p:nvSpPr>
        <p:spPr>
          <a:xfrm>
            <a:off x="457202" y="1286691"/>
            <a:ext cx="81969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of SAXS experiments on </a:t>
            </a:r>
            <a:r>
              <a:rPr lang="en-US" dirty="0" err="1"/>
              <a:t>biomacromolecular</a:t>
            </a:r>
            <a:r>
              <a:rPr lang="en-US" dirty="0"/>
              <a:t> solutions only take </a:t>
            </a:r>
            <a:r>
              <a:rPr lang="en-US" i="1" dirty="0" err="1"/>
              <a:t>q</a:t>
            </a:r>
            <a:r>
              <a:rPr lang="en-US" baseline="-25000" dirty="0" err="1"/>
              <a:t>max</a:t>
            </a:r>
            <a:r>
              <a:rPr lang="en-US" dirty="0"/>
              <a:t> &lt; 0.3 Å</a:t>
            </a:r>
            <a:r>
              <a:rPr lang="en-US" baseline="30000" dirty="0"/>
              <a:t>-1</a:t>
            </a:r>
            <a:r>
              <a:rPr lang="en-US" dirty="0"/>
              <a:t> , corresponding to a resolution ~ 2 nm.</a:t>
            </a:r>
          </a:p>
          <a:p>
            <a:endParaRPr lang="en-US" dirty="0"/>
          </a:p>
          <a:p>
            <a:r>
              <a:rPr lang="en-US" dirty="0"/>
              <a:t>Scattering profile will contain more information with higher </a:t>
            </a:r>
            <a:r>
              <a:rPr lang="en-US" i="1" dirty="0" err="1"/>
              <a:t>q</a:t>
            </a:r>
            <a:r>
              <a:rPr lang="en-US" baseline="-25000" dirty="0" err="1"/>
              <a:t>max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4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16977731-C412-3943-B741-04857B423370}" vid="{1CB93506-B23E-0946-9F6E-16BB195DC3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3FD0C3FD136A48A44A4EC29EB07A61" ma:contentTypeVersion="8" ma:contentTypeDescription="Create a new document." ma:contentTypeScope="" ma:versionID="7f6aa40683891e90e5213e119562653c">
  <xsd:schema xmlns:xsd="http://www.w3.org/2001/XMLSchema" xmlns:xs="http://www.w3.org/2001/XMLSchema" xmlns:p="http://schemas.microsoft.com/office/2006/metadata/properties" xmlns:ns2="90bc3d20-02de-4847-bc0a-851570f653a2" targetNamespace="http://schemas.microsoft.com/office/2006/metadata/properties" ma:root="true" ma:fieldsID="9f5a08ab117ad838cad803c7431fb11b" ns2:_="">
    <xsd:import namespace="90bc3d20-02de-4847-bc0a-851570f653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bc3d20-02de-4847-bc0a-851570f653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8E34B5-6756-4B62-BC9D-AAA32B7FA7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6A9854-6892-4CFD-AB4D-C6F8B4FFB447}">
  <ds:schemaRefs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90bc3d20-02de-4847-bc0a-851570f653a2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17153A6-4168-4CE1-8048-B89AC55F84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0bc3d20-02de-4847-bc0a-851570f653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Argonne presentation_16x9_DOE only</Template>
  <TotalTime>38046</TotalTime>
  <Words>2830</Words>
  <Application>Microsoft Office PowerPoint</Application>
  <PresentationFormat>On-screen Show (16:9)</PresentationFormat>
  <Paragraphs>555</Paragraphs>
  <Slides>65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 Regular</vt:lpstr>
      <vt:lpstr>Arial</vt:lpstr>
      <vt:lpstr>Calibri</vt:lpstr>
      <vt:lpstr>Cambria Math</vt:lpstr>
      <vt:lpstr>Helvetica</vt:lpstr>
      <vt:lpstr>Times New Roman</vt:lpstr>
      <vt:lpstr>Wingdings</vt:lpstr>
      <vt:lpstr>1_presentation_16x9</vt:lpstr>
      <vt:lpstr>Towards Super-Resolution Structural Characterization of Biomacromolecules in Solution</vt:lpstr>
      <vt:lpstr>outline</vt:lpstr>
      <vt:lpstr>PowerPoint Presentation</vt:lpstr>
      <vt:lpstr>understand the structure and function of biomacromolecules</vt:lpstr>
      <vt:lpstr>High resolution characterization: X-ray Crystallography and Cryo-EM</vt:lpstr>
      <vt:lpstr>Small angle X-ray Scattering (SAXS) </vt:lpstr>
      <vt:lpstr>Small angle X-ray Scattering (SAXS) </vt:lpstr>
      <vt:lpstr>Small angle X-ray Scattering (SAXS) </vt:lpstr>
      <vt:lpstr>From SAXS to WAXS</vt:lpstr>
      <vt:lpstr>PowerPoint Presentation</vt:lpstr>
      <vt:lpstr>Information in the extended q-range data</vt:lpstr>
      <vt:lpstr>Combination of saxs and waxs instruments</vt:lpstr>
      <vt:lpstr>Benchmark sample-Mo132</vt:lpstr>
      <vt:lpstr>Benchmark sample-Mo132</vt:lpstr>
      <vt:lpstr>PowerPoint Presentation</vt:lpstr>
      <vt:lpstr>Benchmark on PDF analysis of Biomacromolecules</vt:lpstr>
      <vt:lpstr>Scattering data</vt:lpstr>
      <vt:lpstr>Atomic PDF analysis</vt:lpstr>
      <vt:lpstr>PowerPoint Presentation</vt:lpstr>
      <vt:lpstr>Chain conformation</vt:lpstr>
      <vt:lpstr>Counterion association</vt:lpstr>
      <vt:lpstr>Counterion association and Chain conformation</vt:lpstr>
      <vt:lpstr>Improved resolution compared with SAXS PDF profile </vt:lpstr>
      <vt:lpstr>Looking forward to protein</vt:lpstr>
      <vt:lpstr>Looking forward to protein</vt:lpstr>
      <vt:lpstr>Summary</vt:lpstr>
      <vt:lpstr>acknowledgement</vt:lpstr>
      <vt:lpstr>PowerPoint Presentation</vt:lpstr>
      <vt:lpstr>Alpha CD</vt:lpstr>
      <vt:lpstr>Alpha CD</vt:lpstr>
      <vt:lpstr>Atomic Structure Function</vt:lpstr>
      <vt:lpstr>G(r) profile</vt:lpstr>
      <vt:lpstr>Why do need both SAXS and WAXS data? </vt:lpstr>
      <vt:lpstr>Effect of qmax on the extraction of G(r)</vt:lpstr>
      <vt:lpstr>Effect of qmax on the extraction of G(r)</vt:lpstr>
      <vt:lpstr>Effect of qmin on the extraction of G(r)</vt:lpstr>
      <vt:lpstr>Do we need to extend qmin?</vt:lpstr>
      <vt:lpstr>Instrument resolution</vt:lpstr>
      <vt:lpstr>instrument resolution</vt:lpstr>
      <vt:lpstr>PDF for single particle scattering</vt:lpstr>
      <vt:lpstr>PDF for single particle scattering</vt:lpstr>
      <vt:lpstr>PDF for single particle scattering</vt:lpstr>
      <vt:lpstr>PowerPoint Presentation</vt:lpstr>
      <vt:lpstr>PowerPoint Presentation</vt:lpstr>
      <vt:lpstr>PowerPoint Presentation</vt:lpstr>
      <vt:lpstr>PowerPoint Presentation</vt:lpstr>
      <vt:lpstr>Alpha CD @ 12-ID-B</vt:lpstr>
      <vt:lpstr>Alpha CD</vt:lpstr>
      <vt:lpstr>Heparin structure</vt:lpstr>
      <vt:lpstr>Heparin scattering data</vt:lpstr>
      <vt:lpstr>PDDF analysis and Kratky plot</vt:lpstr>
      <vt:lpstr>PowerPoint Presentation</vt:lpstr>
      <vt:lpstr>Heparin structural refinement</vt:lpstr>
      <vt:lpstr>PowerPoint Presentation</vt:lpstr>
      <vt:lpstr>PowerPoint Presentation</vt:lpstr>
      <vt:lpstr>What is the PDF?</vt:lpstr>
      <vt:lpstr>The Pair Distribution Function, G(r)</vt:lpstr>
      <vt:lpstr>The Pair Distribution Function, G(r)</vt:lpstr>
      <vt:lpstr>The Pair Distribution Function, G(r)</vt:lpstr>
      <vt:lpstr>The Pair Distribution Function, G(r)</vt:lpstr>
      <vt:lpstr>The Pair Distribution Function, G(r)</vt:lpstr>
      <vt:lpstr>PDF vs Coherence</vt:lpstr>
      <vt:lpstr>For more information</vt:lpstr>
      <vt:lpstr>Data Reduction Process</vt:lpstr>
      <vt:lpstr>Local coordination geometry: EXAFS vs. PDF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Chen, Jiahui</cp:lastModifiedBy>
  <cp:revision>2124</cp:revision>
  <cp:lastPrinted>2020-10-21T19:23:01Z</cp:lastPrinted>
  <dcterms:created xsi:type="dcterms:W3CDTF">2018-05-02T14:57:07Z</dcterms:created>
  <dcterms:modified xsi:type="dcterms:W3CDTF">2022-05-05T22:24:01Z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0x0101009E3FD0C3FD136A48A44A4EC29EB07A61</vt:lpwstr>
  </property>
</Properties>
</file>